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Playfair Display" charset="1" panose="00000500000000000000"/>
      <p:regular r:id="rId10"/>
    </p:embeddedFont>
    <p:embeddedFont>
      <p:font typeface="Playfair Display Bold" charset="1" panose="00000800000000000000"/>
      <p:regular r:id="rId11"/>
    </p:embeddedFont>
    <p:embeddedFont>
      <p:font typeface="Playfair Display Italics" charset="1" panose="00000500000000000000"/>
      <p:regular r:id="rId12"/>
    </p:embeddedFont>
    <p:embeddedFont>
      <p:font typeface="Playfair Display Bold Italics" charset="1" panose="00000800000000000000"/>
      <p:regular r:id="rId13"/>
    </p:embeddedFont>
    <p:embeddedFont>
      <p:font typeface="Arimo" charset="1" panose="020B0604020202020204"/>
      <p:regular r:id="rId14"/>
    </p:embeddedFont>
    <p:embeddedFont>
      <p:font typeface="Arimo Bold" charset="1" panose="020B0704020202020204"/>
      <p:regular r:id="rId15"/>
    </p:embeddedFont>
    <p:embeddedFont>
      <p:font typeface="Arimo Italics" charset="1" panose="020B0604020202090204"/>
      <p:regular r:id="rId16"/>
    </p:embeddedFont>
    <p:embeddedFont>
      <p:font typeface="Arimo Bold Italics" charset="1" panose="020B0704020202090204"/>
      <p:regular r:id="rId17"/>
    </p:embeddedFont>
    <p:embeddedFont>
      <p:font typeface="Roboto Condensed" charset="1" panose="02000000000000000000"/>
      <p:regular r:id="rId18"/>
    </p:embeddedFont>
    <p:embeddedFont>
      <p:font typeface="Roboto Condensed Bold" charset="1" panose="02000000000000000000"/>
      <p:regular r:id="rId19"/>
    </p:embeddedFont>
    <p:embeddedFont>
      <p:font typeface="Roboto Condensed Italics" charset="1" panose="02000000000000000000"/>
      <p:regular r:id="rId20"/>
    </p:embeddedFont>
    <p:embeddedFont>
      <p:font typeface="Roboto Condensed Bold Italics" charset="1" panose="02000000000000000000"/>
      <p:regular r:id="rId21"/>
    </p:embeddedFont>
    <p:embeddedFont>
      <p:font typeface="Abhaya Libre Regular" charset="1" panose="02000503000000000000"/>
      <p:regular r:id="rId22"/>
    </p:embeddedFont>
    <p:embeddedFont>
      <p:font typeface="Abhaya Libre Regular Bold" charset="1" panose="02000603000000000000"/>
      <p:regular r:id="rId23"/>
    </p:embeddedFont>
    <p:embeddedFont>
      <p:font typeface="Abhaya Libre Regular Italics" charset="1" panose="02000503000000000000"/>
      <p:regular r:id="rId24"/>
    </p:embeddedFont>
    <p:embeddedFont>
      <p:font typeface="Abhaya Libre Regular Bold Italics" charset="1" panose="02000603000000000000"/>
      <p:regular r:id="rId25"/>
    </p:embeddedFont>
    <p:embeddedFont>
      <p:font typeface="Open Sans Light" charset="1" panose="020B0306030504020204"/>
      <p:regular r:id="rId26"/>
    </p:embeddedFont>
    <p:embeddedFont>
      <p:font typeface="Open Sans Light Bold" charset="1" panose="020B0806030504020204"/>
      <p:regular r:id="rId27"/>
    </p:embeddedFont>
    <p:embeddedFont>
      <p:font typeface="Open Sans Light Italics" charset="1" panose="020B0306030504020204"/>
      <p:regular r:id="rId28"/>
    </p:embeddedFont>
    <p:embeddedFont>
      <p:font typeface="Open Sans Light Bold Italics" charset="1" panose="020B0806030504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5.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6.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8.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2.png" Type="http://schemas.openxmlformats.org/officeDocument/2006/relationships/image"/><Relationship Id="rId5" Target="../media/image33.jpeg" Type="http://schemas.openxmlformats.org/officeDocument/2006/relationships/image"/><Relationship Id="rId6" Target="../media/VAEBm7vTtX8.mp4" Type="http://schemas.openxmlformats.org/officeDocument/2006/relationships/video"/><Relationship Id="rId7" Target="../media/VAEBm7vTtX8.mp4" Type="http://schemas.microsoft.com/office/2007/relationships/media"/></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5.png" Type="http://schemas.openxmlformats.org/officeDocument/2006/relationships/image"/><Relationship Id="rId7" Target="../media/image3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9.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1.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1.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444" t="0" r="7444" b="0"/>
          <a:stretch>
            <a:fillRect/>
          </a:stretch>
        </p:blipFill>
        <p:spPr>
          <a:xfrm>
            <a:off x="0" y="0"/>
            <a:ext cx="18288000" cy="10287000"/>
          </a:xfrm>
          <a:prstGeom prst="rect">
            <a:avLst/>
          </a:prstGeom>
        </p:spPr>
      </p:pic>
      <p:grpSp>
        <p:nvGrpSpPr>
          <p:cNvPr name="Group 3" id="3"/>
          <p:cNvGrpSpPr/>
          <p:nvPr/>
        </p:nvGrpSpPr>
        <p:grpSpPr>
          <a:xfrm rot="1060987">
            <a:off x="8395022" y="-1603437"/>
            <a:ext cx="12247371" cy="15299036"/>
            <a:chOff x="0" y="0"/>
            <a:chExt cx="3225645" cy="4029376"/>
          </a:xfrm>
        </p:grpSpPr>
        <p:sp>
          <p:nvSpPr>
            <p:cNvPr name="Freeform 4" id="4"/>
            <p:cNvSpPr/>
            <p:nvPr/>
          </p:nvSpPr>
          <p:spPr>
            <a:xfrm>
              <a:off x="0" y="0"/>
              <a:ext cx="3225645" cy="4029376"/>
            </a:xfrm>
            <a:custGeom>
              <a:avLst/>
              <a:gdLst/>
              <a:ahLst/>
              <a:cxnLst/>
              <a:rect r="r" b="b" t="t" l="l"/>
              <a:pathLst>
                <a:path h="4029376" w="3225645">
                  <a:moveTo>
                    <a:pt x="0" y="0"/>
                  </a:moveTo>
                  <a:lnTo>
                    <a:pt x="3225645" y="0"/>
                  </a:lnTo>
                  <a:lnTo>
                    <a:pt x="3225645" y="4029376"/>
                  </a:lnTo>
                  <a:lnTo>
                    <a:pt x="0" y="4029376"/>
                  </a:lnTo>
                  <a:close/>
                </a:path>
              </a:pathLst>
            </a:custGeom>
            <a:solidFill>
              <a:srgbClr val="072227">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131033" y="2293991"/>
            <a:ext cx="8561454" cy="2537460"/>
          </a:xfrm>
          <a:prstGeom prst="rect">
            <a:avLst/>
          </a:prstGeom>
        </p:spPr>
        <p:txBody>
          <a:bodyPr anchor="t" rtlCol="false" tIns="0" lIns="0" bIns="0" rIns="0">
            <a:spAutoFit/>
          </a:bodyPr>
          <a:lstStyle/>
          <a:p>
            <a:pPr algn="ctr">
              <a:lnSpc>
                <a:spcPts val="9944"/>
              </a:lnSpc>
            </a:pPr>
            <a:r>
              <a:rPr lang="en-US" sz="8499">
                <a:solidFill>
                  <a:srgbClr val="3DEDE8"/>
                </a:solidFill>
                <a:latin typeface="Roboto Condensed"/>
              </a:rPr>
              <a:t>FUNCIONES,VISTAS</a:t>
            </a:r>
          </a:p>
          <a:p>
            <a:pPr algn="ctr">
              <a:lnSpc>
                <a:spcPts val="9944"/>
              </a:lnSpc>
            </a:pPr>
            <a:r>
              <a:rPr lang="en-US" sz="8499">
                <a:solidFill>
                  <a:srgbClr val="3DEDE8"/>
                </a:solidFill>
                <a:latin typeface="Roboto Condensed"/>
              </a:rPr>
              <a:t>Y TRIGGERS</a:t>
            </a:r>
          </a:p>
        </p:txBody>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385921">
            <a:off x="1596397" y="4050978"/>
            <a:ext cx="13559562" cy="542382"/>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11542109" y="8093120"/>
            <a:ext cx="7731737" cy="2193880"/>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1542109" y="-1640578"/>
            <a:ext cx="7561508" cy="5198537"/>
          </a:xfrm>
          <a:prstGeom prst="rect">
            <a:avLst/>
          </a:prstGeom>
        </p:spPr>
      </p:pic>
      <p:pic>
        <p:nvPicPr>
          <p:cNvPr name="Picture 10" id="10"/>
          <p:cNvPicPr>
            <a:picLocks noChangeAspect="true"/>
          </p:cNvPicPr>
          <p:nvPr/>
        </p:nvPicPr>
        <p:blipFill>
          <a:blip r:embed="rId9"/>
          <a:srcRect l="0" t="6460" r="0" b="0"/>
          <a:stretch>
            <a:fillRect/>
          </a:stretch>
        </p:blipFill>
        <p:spPr>
          <a:xfrm flipH="false" flipV="false" rot="0">
            <a:off x="12507065" y="8242835"/>
            <a:ext cx="5801825" cy="2044165"/>
          </a:xfrm>
          <a:prstGeom prst="rect">
            <a:avLst/>
          </a:prstGeom>
        </p:spPr>
      </p:pic>
      <p:sp>
        <p:nvSpPr>
          <p:cNvPr name="TextBox 11" id="11"/>
          <p:cNvSpPr txBox="true"/>
          <p:nvPr/>
        </p:nvSpPr>
        <p:spPr>
          <a:xfrm rot="0">
            <a:off x="6896088" y="4912606"/>
            <a:ext cx="8700597" cy="752475"/>
          </a:xfrm>
          <a:prstGeom prst="rect">
            <a:avLst/>
          </a:prstGeom>
        </p:spPr>
        <p:txBody>
          <a:bodyPr anchor="t" rtlCol="false" tIns="0" lIns="0" bIns="0" rIns="0">
            <a:spAutoFit/>
          </a:bodyPr>
          <a:lstStyle/>
          <a:p>
            <a:pPr algn="ctr">
              <a:lnSpc>
                <a:spcPts val="5850"/>
              </a:lnSpc>
            </a:pPr>
            <a:r>
              <a:rPr lang="en-US" sz="5000">
                <a:solidFill>
                  <a:srgbClr val="AEFEFF"/>
                </a:solidFill>
                <a:latin typeface="Roboto Condensed"/>
              </a:rPr>
              <a:t>BASE DE DATOS II</a:t>
            </a:r>
          </a:p>
        </p:txBody>
      </p:sp>
      <p:sp>
        <p:nvSpPr>
          <p:cNvPr name="TextBox 12" id="12"/>
          <p:cNvSpPr txBox="true"/>
          <p:nvPr/>
        </p:nvSpPr>
        <p:spPr>
          <a:xfrm rot="0">
            <a:off x="7756796" y="5684131"/>
            <a:ext cx="10531204" cy="2076450"/>
          </a:xfrm>
          <a:prstGeom prst="rect">
            <a:avLst/>
          </a:prstGeom>
        </p:spPr>
        <p:txBody>
          <a:bodyPr anchor="t" rtlCol="false" tIns="0" lIns="0" bIns="0" rIns="0">
            <a:spAutoFit/>
          </a:bodyPr>
          <a:lstStyle/>
          <a:p>
            <a:pPr algn="ctr">
              <a:lnSpc>
                <a:spcPts val="5850"/>
              </a:lnSpc>
            </a:pPr>
            <a:r>
              <a:rPr lang="en-US" sz="5000">
                <a:solidFill>
                  <a:srgbClr val="AEFEFF"/>
                </a:solidFill>
                <a:latin typeface="Playfair Display"/>
              </a:rPr>
              <a:t>DOCENTE:  WILLIAM BARRA</a:t>
            </a:r>
          </a:p>
          <a:p>
            <a:pPr algn="ctr">
              <a:lnSpc>
                <a:spcPts val="4680"/>
              </a:lnSpc>
            </a:pPr>
            <a:r>
              <a:rPr lang="en-US" sz="4000">
                <a:solidFill>
                  <a:srgbClr val="AEFEFF"/>
                </a:solidFill>
                <a:latin typeface="Playfair Display"/>
              </a:rPr>
              <a:t>ESTUDIANTE:  ILIA ARACELI SARZO LAURA</a:t>
            </a:r>
          </a:p>
          <a:p>
            <a:pPr algn="ctr">
              <a:lnSpc>
                <a:spcPts val="585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15846" y="3278554"/>
            <a:ext cx="8891816" cy="5979746"/>
          </a:xfrm>
          <a:prstGeom prst="rect">
            <a:avLst/>
          </a:prstGeom>
        </p:spPr>
      </p:pic>
      <p:grpSp>
        <p:nvGrpSpPr>
          <p:cNvPr name="Group 9" id="9"/>
          <p:cNvGrpSpPr>
            <a:grpSpLocks noChangeAspect="true"/>
          </p:cNvGrpSpPr>
          <p:nvPr/>
        </p:nvGrpSpPr>
        <p:grpSpPr>
          <a:xfrm rot="0">
            <a:off x="717432" y="4923538"/>
            <a:ext cx="6515152" cy="4032964"/>
            <a:chOff x="0" y="0"/>
            <a:chExt cx="6973570" cy="4316730"/>
          </a:xfrm>
        </p:grpSpPr>
        <p:sp>
          <p:nvSpPr>
            <p:cNvPr name="Freeform 10" id="10"/>
            <p:cNvSpPr/>
            <p:nvPr/>
          </p:nvSpPr>
          <p:spPr>
            <a:xfrm>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8"/>
              <a:stretch>
                <a:fillRect l="-2458" r="-2458" t="0" b="0"/>
              </a:stretch>
            </a:blipFill>
          </p:spPr>
        </p:sp>
        <p:sp>
          <p:nvSpPr>
            <p:cNvPr name="Freeform 11" id="11"/>
            <p:cNvSpPr/>
            <p:nvPr/>
          </p:nvSpPr>
          <p:spPr>
            <a:xfrm>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
        <p:nvSpPr>
          <p:cNvPr name="TextBox 12" id="12"/>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TRIGGER</a:t>
            </a:r>
          </a:p>
        </p:txBody>
      </p:sp>
      <p:sp>
        <p:nvSpPr>
          <p:cNvPr name="TextBox 13" id="13"/>
          <p:cNvSpPr txBox="true"/>
          <p:nvPr/>
        </p:nvSpPr>
        <p:spPr>
          <a:xfrm rot="0">
            <a:off x="7636869" y="5102767"/>
            <a:ext cx="10651131" cy="1764030"/>
          </a:xfrm>
          <a:prstGeom prst="rect">
            <a:avLst/>
          </a:prstGeom>
        </p:spPr>
        <p:txBody>
          <a:bodyPr anchor="t" rtlCol="false" tIns="0" lIns="0" bIns="0" rIns="0">
            <a:spAutoFit/>
          </a:bodyPr>
          <a:lstStyle/>
          <a:p>
            <a:pPr>
              <a:lnSpc>
                <a:spcPts val="3509"/>
              </a:lnSpc>
            </a:pPr>
            <a:r>
              <a:rPr lang="en-US" sz="3000">
                <a:solidFill>
                  <a:srgbClr val="FFFFFF"/>
                </a:solidFill>
                <a:latin typeface="Anonymous Pro"/>
              </a:rPr>
              <a:t>La variable OLD nos permite acceder a la viaje y la sentencia NEW nos permite acceder a a nueva variable; antes y despues de un evento UPDATE</a:t>
            </a:r>
          </a:p>
          <a:p>
            <a:pPr>
              <a:lnSpc>
                <a:spcPts val="3509"/>
              </a:lnSpc>
            </a:pPr>
          </a:p>
        </p:txBody>
      </p:sp>
      <p:sp>
        <p:nvSpPr>
          <p:cNvPr name="TextBox 14" id="14"/>
          <p:cNvSpPr txBox="true"/>
          <p:nvPr/>
        </p:nvSpPr>
        <p:spPr>
          <a:xfrm rot="0">
            <a:off x="7232584" y="3278554"/>
            <a:ext cx="10879289" cy="1254252"/>
          </a:xfrm>
          <a:prstGeom prst="rect">
            <a:avLst/>
          </a:prstGeom>
        </p:spPr>
        <p:txBody>
          <a:bodyPr anchor="t" rtlCol="false" tIns="0" lIns="0" bIns="0" rIns="0">
            <a:spAutoFit/>
          </a:bodyPr>
          <a:lstStyle/>
          <a:p>
            <a:pPr>
              <a:lnSpc>
                <a:spcPts val="4913"/>
              </a:lnSpc>
            </a:pPr>
            <a:r>
              <a:rPr lang="en-US" sz="4199" spc="209">
                <a:solidFill>
                  <a:srgbClr val="AEFEFF"/>
                </a:solidFill>
                <a:latin typeface="Roboto Condensed"/>
              </a:rPr>
              <a:t>En un Trigger que papel juega las variablers OLD  y NEW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7369" y="871553"/>
            <a:ext cx="16230600" cy="8182927"/>
          </a:xfrm>
          <a:prstGeom prst="rect">
            <a:avLst/>
          </a:prstGeom>
        </p:spPr>
      </p:pic>
      <p:grpSp>
        <p:nvGrpSpPr>
          <p:cNvPr name="Group 3" id="3"/>
          <p:cNvGrpSpPr>
            <a:grpSpLocks noChangeAspect="true"/>
          </p:cNvGrpSpPr>
          <p:nvPr/>
        </p:nvGrpSpPr>
        <p:grpSpPr>
          <a:xfrm rot="0">
            <a:off x="12434209" y="2600578"/>
            <a:ext cx="3940583" cy="5246370"/>
            <a:chOff x="0" y="0"/>
            <a:chExt cx="3663950" cy="4878070"/>
          </a:xfrm>
        </p:grpSpPr>
        <p:sp>
          <p:nvSpPr>
            <p:cNvPr name="Freeform 4" id="4"/>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56658" r="-56658" t="0" b="0"/>
              </a:stretch>
            </a:blipFill>
          </p:spPr>
        </p:sp>
        <p:sp>
          <p:nvSpPr>
            <p:cNvPr name="Freeform 5" id="5"/>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434209" y="7500505"/>
            <a:ext cx="3940583" cy="346443"/>
          </a:xfrm>
          <a:prstGeom prst="rect">
            <a:avLst/>
          </a:prstGeom>
        </p:spPr>
      </p:pic>
      <p:sp>
        <p:nvSpPr>
          <p:cNvPr name="TextBox 7" id="7"/>
          <p:cNvSpPr txBox="true"/>
          <p:nvPr/>
        </p:nvSpPr>
        <p:spPr>
          <a:xfrm rot="0">
            <a:off x="1649424" y="1897515"/>
            <a:ext cx="10640507" cy="2049420"/>
          </a:xfrm>
          <a:prstGeom prst="rect">
            <a:avLst/>
          </a:prstGeom>
        </p:spPr>
        <p:txBody>
          <a:bodyPr anchor="t" rtlCol="false" tIns="0" lIns="0" bIns="0" rIns="0">
            <a:spAutoFit/>
          </a:bodyPr>
          <a:lstStyle/>
          <a:p>
            <a:pPr>
              <a:lnSpc>
                <a:spcPts val="8033"/>
              </a:lnSpc>
            </a:pPr>
            <a:r>
              <a:rPr lang="en-US" sz="6865">
                <a:solidFill>
                  <a:srgbClr val="3DEDE8"/>
                </a:solidFill>
                <a:latin typeface="Roboto Condensed"/>
              </a:rPr>
              <a:t>En un Trigger que papel juega las variablers OLD</a:t>
            </a:r>
            <a:r>
              <a:rPr lang="en-US" sz="6865">
                <a:solidFill>
                  <a:srgbClr val="3DEDE8"/>
                </a:solidFill>
                <a:latin typeface="Roboto Condensed"/>
              </a:rPr>
              <a:t> y NEW</a:t>
            </a:r>
          </a:p>
        </p:txBody>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3614769" y="8389485"/>
            <a:ext cx="5520044" cy="3795030"/>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6887969" y="-868815"/>
            <a:ext cx="5520044" cy="3795030"/>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58541" y="-1897515"/>
            <a:ext cx="5520044" cy="3795030"/>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518563" y="7314112"/>
            <a:ext cx="5520044" cy="3795030"/>
          </a:xfrm>
          <a:prstGeom prst="rect">
            <a:avLst/>
          </a:prstGeom>
        </p:spPr>
      </p:pic>
      <p:sp>
        <p:nvSpPr>
          <p:cNvPr name="TextBox 12" id="12"/>
          <p:cNvSpPr txBox="true"/>
          <p:nvPr/>
        </p:nvSpPr>
        <p:spPr>
          <a:xfrm rot="0">
            <a:off x="1378083" y="4081002"/>
            <a:ext cx="10651131" cy="1764030"/>
          </a:xfrm>
          <a:prstGeom prst="rect">
            <a:avLst/>
          </a:prstGeom>
        </p:spPr>
        <p:txBody>
          <a:bodyPr anchor="t" rtlCol="false" tIns="0" lIns="0" bIns="0" rIns="0">
            <a:spAutoFit/>
          </a:bodyPr>
          <a:lstStyle/>
          <a:p>
            <a:pPr>
              <a:lnSpc>
                <a:spcPts val="3509"/>
              </a:lnSpc>
            </a:pPr>
            <a:r>
              <a:rPr lang="en-US" sz="3000">
                <a:solidFill>
                  <a:srgbClr val="FFFFFF"/>
                </a:solidFill>
                <a:latin typeface="Anonymous Pro"/>
              </a:rPr>
              <a:t>La variable OLD nos permite acceder a la viaje y la sentencia NEW nos permite acceder a a nueva variable; antes y despues de un evento UPDATE</a:t>
            </a:r>
          </a:p>
          <a:p>
            <a:pPr>
              <a:lnSpc>
                <a:spcPts val="350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7369" y="871553"/>
            <a:ext cx="16230600" cy="8182927"/>
          </a:xfrm>
          <a:prstGeom prst="rect">
            <a:avLst/>
          </a:prstGeom>
        </p:spPr>
      </p:pic>
      <p:grpSp>
        <p:nvGrpSpPr>
          <p:cNvPr name="Group 3" id="3"/>
          <p:cNvGrpSpPr>
            <a:grpSpLocks noChangeAspect="true"/>
          </p:cNvGrpSpPr>
          <p:nvPr/>
        </p:nvGrpSpPr>
        <p:grpSpPr>
          <a:xfrm rot="0">
            <a:off x="12434209" y="2600578"/>
            <a:ext cx="3940583" cy="5246370"/>
            <a:chOff x="0" y="0"/>
            <a:chExt cx="3663950" cy="4878070"/>
          </a:xfrm>
        </p:grpSpPr>
        <p:sp>
          <p:nvSpPr>
            <p:cNvPr name="Freeform 4" id="4"/>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48687" r="-48687" t="0" b="0"/>
              </a:stretch>
            </a:blipFill>
          </p:spPr>
        </p:sp>
        <p:sp>
          <p:nvSpPr>
            <p:cNvPr name="Freeform 5" id="5"/>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434209" y="7500505"/>
            <a:ext cx="3940583" cy="346443"/>
          </a:xfrm>
          <a:prstGeom prst="rect">
            <a:avLst/>
          </a:prstGeom>
        </p:spPr>
      </p:pic>
      <p:sp>
        <p:nvSpPr>
          <p:cNvPr name="TextBox 7" id="7"/>
          <p:cNvSpPr txBox="true"/>
          <p:nvPr/>
        </p:nvSpPr>
        <p:spPr>
          <a:xfrm rot="0">
            <a:off x="1649424" y="1897515"/>
            <a:ext cx="10640507" cy="2049420"/>
          </a:xfrm>
          <a:prstGeom prst="rect">
            <a:avLst/>
          </a:prstGeom>
        </p:spPr>
        <p:txBody>
          <a:bodyPr anchor="t" rtlCol="false" tIns="0" lIns="0" bIns="0" rIns="0">
            <a:spAutoFit/>
          </a:bodyPr>
          <a:lstStyle/>
          <a:p>
            <a:pPr>
              <a:lnSpc>
                <a:spcPts val="8033"/>
              </a:lnSpc>
            </a:pPr>
            <a:r>
              <a:rPr lang="en-US" sz="6865">
                <a:solidFill>
                  <a:srgbClr val="3DEDE8"/>
                </a:solidFill>
                <a:latin typeface="Roboto Condensed"/>
              </a:rPr>
              <a:t>A que se refiere cuando se habla de eventos en TRIGGERS</a:t>
            </a:r>
          </a:p>
        </p:txBody>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3614769" y="8389485"/>
            <a:ext cx="5520044" cy="3795030"/>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6887969" y="-868815"/>
            <a:ext cx="5520044" cy="3795030"/>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58541" y="-1897515"/>
            <a:ext cx="5520044" cy="3795030"/>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518563" y="7314112"/>
            <a:ext cx="5520044" cy="3795030"/>
          </a:xfrm>
          <a:prstGeom prst="rect">
            <a:avLst/>
          </a:prstGeom>
        </p:spPr>
      </p:pic>
      <p:sp>
        <p:nvSpPr>
          <p:cNvPr name="TextBox 12" id="12"/>
          <p:cNvSpPr txBox="true"/>
          <p:nvPr/>
        </p:nvSpPr>
        <p:spPr>
          <a:xfrm rot="0">
            <a:off x="1378083" y="4081002"/>
            <a:ext cx="10651131" cy="2640330"/>
          </a:xfrm>
          <a:prstGeom prst="rect">
            <a:avLst/>
          </a:prstGeom>
        </p:spPr>
        <p:txBody>
          <a:bodyPr anchor="t" rtlCol="false" tIns="0" lIns="0" bIns="0" rIns="0">
            <a:spAutoFit/>
          </a:bodyPr>
          <a:lstStyle/>
          <a:p>
            <a:pPr algn="ctr">
              <a:lnSpc>
                <a:spcPts val="3509"/>
              </a:lnSpc>
            </a:pPr>
            <a:r>
              <a:rPr lang="en-US" sz="3000">
                <a:solidFill>
                  <a:srgbClr val="FFFFFF"/>
                </a:solidFill>
                <a:latin typeface="Anonymous Pro"/>
              </a:rPr>
              <a:t>Unos de los eventos son acciones que se realizan, en caso de los trigger se refiere escíticamente al Update = Modificar</a:t>
            </a:r>
          </a:p>
          <a:p>
            <a:pPr algn="ctr">
              <a:lnSpc>
                <a:spcPts val="3509"/>
              </a:lnSpc>
            </a:pPr>
            <a:r>
              <a:rPr lang="en-US" sz="3000">
                <a:solidFill>
                  <a:srgbClr val="FFFFFF"/>
                </a:solidFill>
                <a:latin typeface="Anonymous Pro"/>
              </a:rPr>
              <a:t>Delete = borrar</a:t>
            </a:r>
          </a:p>
          <a:p>
            <a:pPr algn="ctr">
              <a:lnSpc>
                <a:spcPts val="3509"/>
              </a:lnSpc>
            </a:pPr>
            <a:r>
              <a:rPr lang="en-US" sz="3000">
                <a:solidFill>
                  <a:srgbClr val="FFFFFF"/>
                </a:solidFill>
                <a:latin typeface="Anonymous Pro"/>
              </a:rPr>
              <a:t>Insert = insertar </a:t>
            </a:r>
          </a:p>
          <a:p>
            <a:pPr>
              <a:lnSpc>
                <a:spcPts val="350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235" r="0" b="2337"/>
          <a:stretch>
            <a:fillRect/>
          </a:stretch>
        </p:blipFill>
        <p:spPr>
          <a:xfrm>
            <a:off x="0" y="0"/>
            <a:ext cx="18288000" cy="10287000"/>
          </a:xfrm>
          <a:prstGeom prst="rect">
            <a:avLst/>
          </a:prstGeom>
        </p:spPr>
      </p:pic>
      <p:sp>
        <p:nvSpPr>
          <p:cNvPr name="TextBox 3" id="3"/>
          <p:cNvSpPr txBox="true"/>
          <p:nvPr/>
        </p:nvSpPr>
        <p:spPr>
          <a:xfrm rot="0">
            <a:off x="1341008" y="1184661"/>
            <a:ext cx="11707759" cy="1446336"/>
          </a:xfrm>
          <a:prstGeom prst="rect">
            <a:avLst/>
          </a:prstGeom>
        </p:spPr>
        <p:txBody>
          <a:bodyPr anchor="t" rtlCol="false" tIns="0" lIns="0" bIns="0" rIns="0">
            <a:spAutoFit/>
          </a:bodyPr>
          <a:lstStyle/>
          <a:p>
            <a:pPr algn="ctr">
              <a:lnSpc>
                <a:spcPts val="11250"/>
              </a:lnSpc>
            </a:pPr>
            <a:r>
              <a:rPr lang="en-US" sz="9615">
                <a:solidFill>
                  <a:srgbClr val="3DEDE8"/>
                </a:solidFill>
                <a:latin typeface="Roboto Condensed Bold"/>
              </a:rPr>
              <a:t>MANEJO PRACTICO</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0356588" y="5013876"/>
            <a:ext cx="10445574" cy="417823"/>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731322" y="813078"/>
            <a:ext cx="5520044" cy="3795030"/>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4716868" y="6707407"/>
            <a:ext cx="5520044" cy="3795030"/>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2396399" y="2978134"/>
            <a:ext cx="9144295" cy="6096197"/>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022501" y="2364510"/>
            <a:ext cx="3940583" cy="5246370"/>
            <a:chOff x="0" y="0"/>
            <a:chExt cx="3663950" cy="4878070"/>
          </a:xfrm>
        </p:grpSpPr>
        <p:sp>
          <p:nvSpPr>
            <p:cNvPr name="Freeform 3" id="3"/>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0291" r="-50291" t="0" b="0"/>
              </a:stretch>
            </a:blipFill>
          </p:spPr>
        </p:sp>
        <p:sp>
          <p:nvSpPr>
            <p:cNvPr name="Freeform 4" id="4"/>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022501" y="7610880"/>
            <a:ext cx="3940583" cy="34644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13086684" y="7000817"/>
            <a:ext cx="5520044" cy="3795030"/>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16887969" y="-868815"/>
            <a:ext cx="5520044" cy="3795030"/>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58541" y="-1897515"/>
            <a:ext cx="5520044" cy="3795030"/>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518563" y="7314112"/>
            <a:ext cx="5520044" cy="3795030"/>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2202318" y="2600578"/>
            <a:ext cx="6503103" cy="7068590"/>
          </a:xfrm>
          <a:prstGeom prst="rect">
            <a:avLst/>
          </a:prstGeom>
        </p:spPr>
      </p:pic>
      <p:sp>
        <p:nvSpPr>
          <p:cNvPr name="TextBox 11" id="11"/>
          <p:cNvSpPr txBox="true"/>
          <p:nvPr/>
        </p:nvSpPr>
        <p:spPr>
          <a:xfrm rot="0">
            <a:off x="2001481" y="733830"/>
            <a:ext cx="9944259" cy="1630680"/>
          </a:xfrm>
          <a:prstGeom prst="rect">
            <a:avLst/>
          </a:prstGeom>
        </p:spPr>
        <p:txBody>
          <a:bodyPr anchor="t" rtlCol="false" tIns="0" lIns="0" bIns="0" rIns="0">
            <a:spAutoFit/>
          </a:bodyPr>
          <a:lstStyle/>
          <a:p>
            <a:pPr>
              <a:lnSpc>
                <a:spcPts val="6435"/>
              </a:lnSpc>
            </a:pPr>
            <a:r>
              <a:rPr lang="en-US" sz="5500">
                <a:solidFill>
                  <a:srgbClr val="3DEDE8"/>
                </a:solidFill>
                <a:latin typeface="Roboto Condensed Bold"/>
              </a:rPr>
              <a:t>9. Crear la siguiente Base de datos y sus registros.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3086684" y="7000817"/>
            <a:ext cx="5520044" cy="379503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887969" y="-868815"/>
            <a:ext cx="5520044" cy="379503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8541" y="-1897515"/>
            <a:ext cx="5520044" cy="3795030"/>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518563" y="7314112"/>
            <a:ext cx="5520044" cy="3795030"/>
          </a:xfrm>
          <a:prstGeom prst="rect">
            <a:avLst/>
          </a:prstGeom>
        </p:spPr>
      </p:pic>
      <p:pic>
        <p:nvPicPr>
          <p:cNvPr name="Picture 6" id="6"/>
          <p:cNvPicPr>
            <a:picLocks noChangeAspect="true"/>
          </p:cNvPicPr>
          <p:nvPr/>
        </p:nvPicPr>
        <p:blipFill>
          <a:blip r:embed="rId4"/>
          <a:srcRect l="0" t="2647" r="0" b="2647"/>
          <a:stretch>
            <a:fillRect/>
          </a:stretch>
        </p:blipFill>
        <p:spPr>
          <a:xfrm flipH="false" flipV="false" rot="0">
            <a:off x="5209109" y="673548"/>
            <a:ext cx="6682704" cy="8584752"/>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3086684" y="7000817"/>
            <a:ext cx="5520044" cy="379503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887969" y="-868815"/>
            <a:ext cx="5520044" cy="379503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8541" y="-1897515"/>
            <a:ext cx="5520044" cy="3795030"/>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518563" y="7314112"/>
            <a:ext cx="5520044" cy="379503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2268175" y="1222949"/>
            <a:ext cx="8289327" cy="8399411"/>
          </a:xfrm>
          <a:prstGeom prst="rect">
            <a:avLst/>
          </a:prstGeom>
        </p:spPr>
      </p:pic>
      <p:pic>
        <p:nvPicPr>
          <p:cNvPr name="Picture 7" id="7">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1036439" y="2417393"/>
            <a:ext cx="6354648" cy="3586286"/>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3086684" y="7000817"/>
            <a:ext cx="5520044" cy="379503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887969" y="-868815"/>
            <a:ext cx="5520044" cy="379503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8541" y="-1897515"/>
            <a:ext cx="5520044" cy="3795030"/>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518563" y="7314112"/>
            <a:ext cx="5520044" cy="379503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4254313" y="2526378"/>
            <a:ext cx="9036143" cy="5234244"/>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3086684" y="7000817"/>
            <a:ext cx="5520044" cy="379503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6887969" y="-868815"/>
            <a:ext cx="5520044" cy="379503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8541" y="-1897515"/>
            <a:ext cx="5520044" cy="3795030"/>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518563" y="7314112"/>
            <a:ext cx="5520044" cy="379503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4254313" y="2526378"/>
            <a:ext cx="9036143" cy="5234244"/>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96" r="0" b="96"/>
          <a:stretch>
            <a:fillRect/>
          </a:stretch>
        </p:blipFill>
        <p:spPr>
          <a:xfrm flipH="false" flipV="false" rot="0">
            <a:off x="3192558" y="7023887"/>
            <a:ext cx="10168653" cy="2358296"/>
          </a:xfrm>
          <a:prstGeom prst="rect">
            <a:avLst/>
          </a:prstGeom>
        </p:spPr>
      </p:pic>
      <p:sp>
        <p:nvSpPr>
          <p:cNvPr name="TextBox 9" id="9"/>
          <p:cNvSpPr txBox="true"/>
          <p:nvPr/>
        </p:nvSpPr>
        <p:spPr>
          <a:xfrm rot="0">
            <a:off x="3581666" y="219900"/>
            <a:ext cx="11124667" cy="1900809"/>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10.Crear una función que sume los valores de la serie Fibonacci. </a:t>
            </a:r>
          </a:p>
        </p:txBody>
      </p:sp>
      <p:sp>
        <p:nvSpPr>
          <p:cNvPr name="TextBox 10" id="10"/>
          <p:cNvSpPr txBox="true"/>
          <p:nvPr/>
        </p:nvSpPr>
        <p:spPr>
          <a:xfrm rot="0">
            <a:off x="645437" y="3497732"/>
            <a:ext cx="17212271" cy="352615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El objetivo es sumar todos los números de la serie fibonacci desde una cadena.</a:t>
            </a:r>
          </a:p>
          <a:p>
            <a:pPr>
              <a:lnSpc>
                <a:spcPts val="3509"/>
              </a:lnSpc>
            </a:pPr>
            <a:r>
              <a:rPr lang="en-US" sz="3000">
                <a:solidFill>
                  <a:srgbClr val="FFFFFF"/>
                </a:solidFill>
                <a:latin typeface="Roboto Condensed"/>
              </a:rPr>
              <a:t>  Es decir usted tendrá solo la cadena generada con los primeros N números de la serie fibonacci y a partir de ellos deberá sumar los números de esa serie. </a:t>
            </a:r>
          </a:p>
          <a:p>
            <a:pPr>
              <a:lnSpc>
                <a:spcPts val="3509"/>
              </a:lnSpc>
            </a:pPr>
            <a:r>
              <a:rPr lang="en-US" sz="3000">
                <a:solidFill>
                  <a:srgbClr val="FFFFFF"/>
                </a:solidFill>
                <a:latin typeface="Roboto Condensed"/>
              </a:rPr>
              <a:t> Ejemplo: suma_serie_fibonacci(mi_metodo_que_retorna_la_serie(10)) Note que previamente deberá crear una función que retorne una cadena con la serie fibonacci hasta un cierto valor. 1. Ejemplo: 0,1,1,2,3,5,8,....... </a:t>
            </a:r>
          </a:p>
          <a:p>
            <a:pPr>
              <a:lnSpc>
                <a:spcPts val="3509"/>
              </a:lnSpc>
            </a:pPr>
            <a:r>
              <a:rPr lang="en-US" sz="3000">
                <a:solidFill>
                  <a:srgbClr val="FFFFFF"/>
                </a:solidFill>
                <a:latin typeface="Roboto Condensed"/>
              </a:rPr>
              <a:t> Luego esta función se deberá pasar como parámetro a la función que suma todos los valores de esa serie generada.</a:t>
            </a:r>
          </a:p>
          <a:p>
            <a:pPr>
              <a:lnSpc>
                <a:spcPts val="350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897" r="0" b="0"/>
          <a:stretch>
            <a:fillRect/>
          </a:stretch>
        </p:blipFill>
        <p:spPr>
          <a:xfrm flipH="false" flipV="false" rot="0">
            <a:off x="4474641" y="2710593"/>
            <a:ext cx="9338718" cy="5543868"/>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107610" y="3061919"/>
            <a:ext cx="4277356" cy="5192541"/>
          </a:xfrm>
          <a:prstGeom prst="rect">
            <a:avLst/>
          </a:prstGeom>
        </p:spPr>
      </p:pic>
      <p:grpSp>
        <p:nvGrpSpPr>
          <p:cNvPr name="Group 4" id="4"/>
          <p:cNvGrpSpPr/>
          <p:nvPr/>
        </p:nvGrpSpPr>
        <p:grpSpPr>
          <a:xfrm rot="0">
            <a:off x="-19753649" y="-1250900"/>
            <a:ext cx="22666850" cy="12496550"/>
            <a:chOff x="0" y="0"/>
            <a:chExt cx="5969870" cy="3291272"/>
          </a:xfrm>
        </p:grpSpPr>
        <p:sp>
          <p:nvSpPr>
            <p:cNvPr name="Freeform 5" id="5"/>
            <p:cNvSpPr/>
            <p:nvPr/>
          </p:nvSpPr>
          <p:spPr>
            <a:xfrm>
              <a:off x="0" y="0"/>
              <a:ext cx="5969870" cy="3291272"/>
            </a:xfrm>
            <a:custGeom>
              <a:avLst/>
              <a:gdLst/>
              <a:ahLst/>
              <a:cxnLst/>
              <a:rect r="r" b="b" t="t" l="l"/>
              <a:pathLst>
                <a:path h="3291272" w="5969870">
                  <a:moveTo>
                    <a:pt x="0" y="0"/>
                  </a:moveTo>
                  <a:lnTo>
                    <a:pt x="5969870" y="0"/>
                  </a:lnTo>
                  <a:lnTo>
                    <a:pt x="5969870" y="3291272"/>
                  </a:lnTo>
                  <a:lnTo>
                    <a:pt x="0" y="3291272"/>
                  </a:lnTo>
                  <a:close/>
                </a:path>
              </a:pathLst>
            </a:custGeom>
            <a:solidFill>
              <a:srgbClr val="35858B"/>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579375" y="-1250900"/>
            <a:ext cx="2969200" cy="12496550"/>
            <a:chOff x="0" y="0"/>
            <a:chExt cx="782012" cy="3291272"/>
          </a:xfrm>
        </p:grpSpPr>
        <p:sp>
          <p:nvSpPr>
            <p:cNvPr name="Freeform 8" id="8"/>
            <p:cNvSpPr/>
            <p:nvPr/>
          </p:nvSpPr>
          <p:spPr>
            <a:xfrm>
              <a:off x="0" y="0"/>
              <a:ext cx="782012" cy="3291272"/>
            </a:xfrm>
            <a:custGeom>
              <a:avLst/>
              <a:gdLst/>
              <a:ahLst/>
              <a:cxnLst/>
              <a:rect r="r" b="b" t="t" l="l"/>
              <a:pathLst>
                <a:path h="3291272" w="782012">
                  <a:moveTo>
                    <a:pt x="0" y="0"/>
                  </a:moveTo>
                  <a:lnTo>
                    <a:pt x="782012" y="0"/>
                  </a:lnTo>
                  <a:lnTo>
                    <a:pt x="782012" y="3291272"/>
                  </a:lnTo>
                  <a:lnTo>
                    <a:pt x="0" y="3291272"/>
                  </a:lnTo>
                  <a:close/>
                </a:path>
              </a:pathLst>
            </a:custGeom>
            <a:solidFill>
              <a:srgbClr val="35858B"/>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0356588" y="5013876"/>
            <a:ext cx="10445574" cy="417823"/>
          </a:xfrm>
          <a:prstGeom prst="rect">
            <a:avLst/>
          </a:prstGeom>
        </p:spPr>
      </p:pic>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5400000">
            <a:off x="-2309587" y="5013876"/>
            <a:ext cx="10445574" cy="417823"/>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731322" y="813078"/>
            <a:ext cx="5520044" cy="3795030"/>
          </a:xfrm>
          <a:prstGeom prst="rect">
            <a:avLst/>
          </a:prstGeom>
        </p:spPr>
      </p:pic>
      <p:pic>
        <p:nvPicPr>
          <p:cNvPr name="Picture 13" id="13"/>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4716868" y="813078"/>
            <a:ext cx="5520044" cy="3795030"/>
          </a:xfrm>
          <a:prstGeom prst="rect">
            <a:avLst/>
          </a:prstGeom>
        </p:spPr>
      </p:pic>
      <p:pic>
        <p:nvPicPr>
          <p:cNvPr name="Picture 14" id="1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731322" y="6707407"/>
            <a:ext cx="5520044" cy="3795030"/>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5400000">
            <a:off x="14716868" y="6707407"/>
            <a:ext cx="5520044" cy="3795030"/>
          </a:xfrm>
          <a:prstGeom prst="rect">
            <a:avLst/>
          </a:prstGeom>
        </p:spPr>
      </p:pic>
      <p:sp>
        <p:nvSpPr>
          <p:cNvPr name="TextBox 16" id="16"/>
          <p:cNvSpPr txBox="true"/>
          <p:nvPr/>
        </p:nvSpPr>
        <p:spPr>
          <a:xfrm rot="0">
            <a:off x="3394672" y="1038225"/>
            <a:ext cx="11498656" cy="957834"/>
          </a:xfrm>
          <a:prstGeom prst="rect">
            <a:avLst/>
          </a:prstGeom>
        </p:spPr>
        <p:txBody>
          <a:bodyPr anchor="t" rtlCol="false" tIns="0" lIns="0" bIns="0" rIns="0">
            <a:spAutoFit/>
          </a:bodyPr>
          <a:lstStyle/>
          <a:p>
            <a:pPr algn="ctr">
              <a:lnSpc>
                <a:spcPts val="7487"/>
              </a:lnSpc>
            </a:pPr>
            <a:r>
              <a:rPr lang="en-US" sz="6399">
                <a:solidFill>
                  <a:srgbClr val="3DEDE8"/>
                </a:solidFill>
                <a:latin typeface="Roboto Condensed Bold"/>
              </a:rPr>
              <a:t>MANEJO DE CONCEPTO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784593" y="2708592"/>
            <a:ext cx="6975289" cy="7229356"/>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8444437" y="3713447"/>
            <a:ext cx="8719080" cy="5544853"/>
          </a:xfrm>
          <a:prstGeom prst="rect">
            <a:avLst/>
          </a:prstGeom>
        </p:spPr>
      </p:pic>
      <p:sp>
        <p:nvSpPr>
          <p:cNvPr name="TextBox 10" id="10"/>
          <p:cNvSpPr txBox="true"/>
          <p:nvPr/>
        </p:nvSpPr>
        <p:spPr>
          <a:xfrm rot="0">
            <a:off x="3581666" y="219900"/>
            <a:ext cx="11124667" cy="1900809"/>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10.Crear una función que sume los valores de la serie Fibonacci.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96" r="0" b="96"/>
          <a:stretch>
            <a:fillRect/>
          </a:stretch>
        </p:blipFill>
        <p:spPr>
          <a:xfrm flipH="false" flipV="false" rot="0">
            <a:off x="278311" y="4129199"/>
            <a:ext cx="10168653" cy="2358296"/>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6218512" y="7584774"/>
            <a:ext cx="11040788" cy="1947472"/>
          </a:xfrm>
          <a:prstGeom prst="rect">
            <a:avLst/>
          </a:prstGeom>
        </p:spPr>
      </p:pic>
      <p:sp>
        <p:nvSpPr>
          <p:cNvPr name="TextBox 10" id="10"/>
          <p:cNvSpPr txBox="true"/>
          <p:nvPr/>
        </p:nvSpPr>
        <p:spPr>
          <a:xfrm rot="0">
            <a:off x="3581666" y="219900"/>
            <a:ext cx="11124667" cy="1900809"/>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10.Crear una función que sume los valores de la serie Fibonacci. </a:t>
            </a:r>
          </a:p>
        </p:txBody>
      </p:sp>
      <p:sp>
        <p:nvSpPr>
          <p:cNvPr name="TextBox 11" id="11"/>
          <p:cNvSpPr txBox="true"/>
          <p:nvPr/>
        </p:nvSpPr>
        <p:spPr>
          <a:xfrm rot="0">
            <a:off x="645437" y="3497732"/>
            <a:ext cx="17212271" cy="897255"/>
          </a:xfrm>
          <a:prstGeom prst="rect">
            <a:avLst/>
          </a:prstGeom>
        </p:spPr>
        <p:txBody>
          <a:bodyPr anchor="t" rtlCol="false" tIns="0" lIns="0" bIns="0" rIns="0">
            <a:spAutoFit/>
          </a:bodyPr>
          <a:lstStyle/>
          <a:p>
            <a:pPr>
              <a:lnSpc>
                <a:spcPts val="3509"/>
              </a:lnSpc>
            </a:pPr>
            <a:r>
              <a:rPr lang="en-US" sz="3000">
                <a:solidFill>
                  <a:srgbClr val="AEFEFF"/>
                </a:solidFill>
                <a:latin typeface="Roboto Condensed"/>
              </a:rPr>
              <a:t>EXPECTATIVA</a:t>
            </a:r>
          </a:p>
          <a:p>
            <a:pPr>
              <a:lnSpc>
                <a:spcPts val="3509"/>
              </a:lnSpc>
            </a:pPr>
          </a:p>
        </p:txBody>
      </p:sp>
      <p:sp>
        <p:nvSpPr>
          <p:cNvPr name="TextBox 12" id="12"/>
          <p:cNvSpPr txBox="true"/>
          <p:nvPr/>
        </p:nvSpPr>
        <p:spPr>
          <a:xfrm rot="0">
            <a:off x="6861036" y="6906594"/>
            <a:ext cx="17212271" cy="459105"/>
          </a:xfrm>
          <a:prstGeom prst="rect">
            <a:avLst/>
          </a:prstGeom>
        </p:spPr>
        <p:txBody>
          <a:bodyPr anchor="t" rtlCol="false" tIns="0" lIns="0" bIns="0" rIns="0">
            <a:spAutoFit/>
          </a:bodyPr>
          <a:lstStyle/>
          <a:p>
            <a:pPr>
              <a:lnSpc>
                <a:spcPts val="3509"/>
              </a:lnSpc>
            </a:pPr>
            <a:r>
              <a:rPr lang="en-US" sz="3000">
                <a:solidFill>
                  <a:srgbClr val="3DEDE8"/>
                </a:solidFill>
                <a:latin typeface="Roboto Condensed"/>
              </a:rPr>
              <a:t>REALIDAD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2020158" y="2552122"/>
            <a:ext cx="9608935" cy="6462009"/>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0" y="2339060"/>
            <a:ext cx="18476613" cy="73906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327486" y="-868815"/>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4646925" y="-868815"/>
            <a:ext cx="5520044" cy="3795030"/>
          </a:xfrm>
          <a:prstGeom prst="rect">
            <a:avLst/>
          </a:prstGeom>
        </p:spPr>
      </p:pic>
      <p:sp>
        <p:nvSpPr>
          <p:cNvPr name="TextBox 9" id="9"/>
          <p:cNvSpPr txBox="true"/>
          <p:nvPr/>
        </p:nvSpPr>
        <p:spPr>
          <a:xfrm rot="0">
            <a:off x="3357408" y="554546"/>
            <a:ext cx="1112466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11.Manejo de vistas.</a:t>
            </a:r>
          </a:p>
        </p:txBody>
      </p:sp>
      <p:sp>
        <p:nvSpPr>
          <p:cNvPr name="TextBox 10" id="10"/>
          <p:cNvSpPr txBox="true"/>
          <p:nvPr/>
        </p:nvSpPr>
        <p:spPr>
          <a:xfrm rot="0">
            <a:off x="8371126" y="3733607"/>
            <a:ext cx="8273943" cy="4402455"/>
          </a:xfrm>
          <a:prstGeom prst="rect">
            <a:avLst/>
          </a:prstGeom>
        </p:spPr>
        <p:txBody>
          <a:bodyPr anchor="t" rtlCol="false" tIns="0" lIns="0" bIns="0" rIns="0">
            <a:spAutoFit/>
          </a:bodyPr>
          <a:lstStyle/>
          <a:p>
            <a:pPr>
              <a:lnSpc>
                <a:spcPts val="3509"/>
              </a:lnSpc>
            </a:pPr>
            <a:r>
              <a:rPr lang="en-US" sz="3000">
                <a:solidFill>
                  <a:srgbClr val="AEFEFF"/>
                </a:solidFill>
                <a:latin typeface="Roboto Condensed"/>
              </a:rPr>
              <a:t>Crear una consulta SQL para lo siguiente.</a:t>
            </a:r>
          </a:p>
          <a:p>
            <a:pPr>
              <a:lnSpc>
                <a:spcPts val="3509"/>
              </a:lnSpc>
            </a:pPr>
            <a:r>
              <a:rPr lang="en-US" sz="3000">
                <a:solidFill>
                  <a:srgbClr val="AEFEFF"/>
                </a:solidFill>
                <a:latin typeface="Roboto Condensed"/>
              </a:rPr>
              <a:t> La consulta de la vista debe reflejar como campos: 1. nombres y apellidos concatenados 2. la edad 3. fecha de nacimiento. 4. Nombre del proyecto  </a:t>
            </a:r>
          </a:p>
          <a:p>
            <a:pPr>
              <a:lnSpc>
                <a:spcPts val="3509"/>
              </a:lnSpc>
            </a:pPr>
            <a:r>
              <a:rPr lang="en-US" sz="3000">
                <a:solidFill>
                  <a:srgbClr val="AEFEFF"/>
                </a:solidFill>
                <a:latin typeface="Roboto Condensed"/>
              </a:rPr>
              <a:t>Obtener todas las personas del sexo femenino que hayan nacido en el departamento de El Alto en donde la fecha de nacimiento sea:</a:t>
            </a:r>
          </a:p>
          <a:p>
            <a:pPr>
              <a:lnSpc>
                <a:spcPts val="3509"/>
              </a:lnSpc>
            </a:pPr>
            <a:r>
              <a:rPr lang="en-US" sz="3000">
                <a:solidFill>
                  <a:srgbClr val="AEFEFF"/>
                </a:solidFill>
                <a:latin typeface="Roboto Condensed"/>
              </a:rPr>
              <a:t> 1. fecha_nac = '2000-10-10' LA CONSULTA GENERADA PREVIAMENTE CONVERTIR EN UNA VISTA</a:t>
            </a:r>
          </a:p>
          <a:p>
            <a:pPr>
              <a:lnSpc>
                <a:spcPts val="3509"/>
              </a:lnSpc>
            </a:pPr>
          </a:p>
        </p:txBody>
      </p:sp>
      <p:grpSp>
        <p:nvGrpSpPr>
          <p:cNvPr name="Group 11" id="11"/>
          <p:cNvGrpSpPr>
            <a:grpSpLocks noChangeAspect="true"/>
          </p:cNvGrpSpPr>
          <p:nvPr/>
        </p:nvGrpSpPr>
        <p:grpSpPr>
          <a:xfrm rot="0">
            <a:off x="432536" y="4375894"/>
            <a:ext cx="6515152" cy="4032964"/>
            <a:chOff x="0" y="0"/>
            <a:chExt cx="6973570" cy="4316730"/>
          </a:xfrm>
        </p:grpSpPr>
        <p:sp>
          <p:nvSpPr>
            <p:cNvPr name="Freeform 12" id="12"/>
            <p:cNvSpPr/>
            <p:nvPr/>
          </p:nvSpPr>
          <p:spPr>
            <a:xfrm>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8"/>
              <a:stretch>
                <a:fillRect l="0" r="0" t="-4926" b="-4926"/>
              </a:stretch>
            </a:blipFill>
          </p:spPr>
        </p:sp>
        <p:sp>
          <p:nvSpPr>
            <p:cNvPr name="Freeform 13" id="13"/>
            <p:cNvSpPr/>
            <p:nvPr/>
          </p:nvSpPr>
          <p:spPr>
            <a:xfrm>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88613" y="1791416"/>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639" r="710" b="8252"/>
          <a:stretch>
            <a:fillRect/>
          </a:stretch>
        </p:blipFill>
        <p:spPr>
          <a:xfrm flipH="false" flipV="false" rot="0">
            <a:off x="2177928" y="2530481"/>
            <a:ext cx="13095608" cy="7743885"/>
          </a:xfrm>
          <a:prstGeom prst="rect">
            <a:avLst/>
          </a:prstGeom>
        </p:spPr>
      </p:pic>
      <p:sp>
        <p:nvSpPr>
          <p:cNvPr name="TextBox 9" id="9"/>
          <p:cNvSpPr txBox="true"/>
          <p:nvPr/>
        </p:nvSpPr>
        <p:spPr>
          <a:xfrm rot="0">
            <a:off x="3581666" y="681672"/>
            <a:ext cx="11124667" cy="977265"/>
          </a:xfrm>
          <a:prstGeom prst="rect">
            <a:avLst/>
          </a:prstGeom>
        </p:spPr>
        <p:txBody>
          <a:bodyPr anchor="t" rtlCol="false" tIns="0" lIns="0" bIns="0" rIns="0">
            <a:spAutoFit/>
          </a:bodyPr>
          <a:lstStyle/>
          <a:p>
            <a:pPr algn="ctr">
              <a:lnSpc>
                <a:spcPts val="7604"/>
              </a:lnSpc>
            </a:pPr>
            <a:r>
              <a:rPr lang="en-US" sz="6499">
                <a:solidFill>
                  <a:srgbClr val="FFFFFF"/>
                </a:solidFill>
                <a:latin typeface="Abhaya Libre Regular"/>
              </a:rPr>
              <a:t>11.Manejo de vistas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285492" y="5147286"/>
            <a:ext cx="13875841" cy="2350552"/>
          </a:xfrm>
          <a:prstGeom prst="rect">
            <a:avLst/>
          </a:prstGeom>
        </p:spPr>
      </p:pic>
      <p:sp>
        <p:nvSpPr>
          <p:cNvPr name="TextBox 9" id="9"/>
          <p:cNvSpPr txBox="true"/>
          <p:nvPr/>
        </p:nvSpPr>
        <p:spPr>
          <a:xfrm rot="0">
            <a:off x="1501951" y="4383522"/>
            <a:ext cx="17212271" cy="459105"/>
          </a:xfrm>
          <a:prstGeom prst="rect">
            <a:avLst/>
          </a:prstGeom>
        </p:spPr>
        <p:txBody>
          <a:bodyPr anchor="t" rtlCol="false" tIns="0" lIns="0" bIns="0" rIns="0">
            <a:spAutoFit/>
          </a:bodyPr>
          <a:lstStyle/>
          <a:p>
            <a:pPr>
              <a:lnSpc>
                <a:spcPts val="3509"/>
              </a:lnSpc>
            </a:pPr>
            <a:r>
              <a:rPr lang="en-US" sz="3000">
                <a:solidFill>
                  <a:srgbClr val="3DEDE8"/>
                </a:solidFill>
                <a:latin typeface="Roboto Condensed"/>
              </a:rPr>
              <a:t>REALIDAD</a:t>
            </a:r>
          </a:p>
        </p:txBody>
      </p:sp>
      <p:sp>
        <p:nvSpPr>
          <p:cNvPr name="TextBox 10" id="10"/>
          <p:cNvSpPr txBox="true"/>
          <p:nvPr/>
        </p:nvSpPr>
        <p:spPr>
          <a:xfrm rot="0">
            <a:off x="3581666" y="681672"/>
            <a:ext cx="11124667" cy="977265"/>
          </a:xfrm>
          <a:prstGeom prst="rect">
            <a:avLst/>
          </a:prstGeom>
        </p:spPr>
        <p:txBody>
          <a:bodyPr anchor="t" rtlCol="false" tIns="0" lIns="0" bIns="0" rIns="0">
            <a:spAutoFit/>
          </a:bodyPr>
          <a:lstStyle/>
          <a:p>
            <a:pPr algn="ctr">
              <a:lnSpc>
                <a:spcPts val="7604"/>
              </a:lnSpc>
            </a:pPr>
            <a:r>
              <a:rPr lang="en-US" sz="6499">
                <a:solidFill>
                  <a:srgbClr val="FFFFFF"/>
                </a:solidFill>
                <a:latin typeface="Abhaya Libre Regular"/>
              </a:rPr>
              <a:t>11.Manejo de vistas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12059" t="0" r="965" b="0"/>
          <a:stretch>
            <a:fillRect/>
          </a:stretch>
        </p:blipFill>
        <p:spPr>
          <a:xfrm flipH="false" flipV="false" rot="0">
            <a:off x="7554756" y="2708592"/>
            <a:ext cx="10733244" cy="8229600"/>
          </a:xfrm>
          <a:prstGeom prst="rect">
            <a:avLst/>
          </a:prstGeom>
        </p:spPr>
      </p:pic>
      <p:sp>
        <p:nvSpPr>
          <p:cNvPr name="TextBox 9" id="9"/>
          <p:cNvSpPr txBox="true"/>
          <p:nvPr/>
        </p:nvSpPr>
        <p:spPr>
          <a:xfrm rot="0">
            <a:off x="3522258" y="438251"/>
            <a:ext cx="11124667" cy="957834"/>
          </a:xfrm>
          <a:prstGeom prst="rect">
            <a:avLst/>
          </a:prstGeom>
        </p:spPr>
        <p:txBody>
          <a:bodyPr anchor="t" rtlCol="false" tIns="0" lIns="0" bIns="0" rIns="0">
            <a:spAutoFit/>
          </a:bodyPr>
          <a:lstStyle/>
          <a:p>
            <a:pPr algn="ctr">
              <a:lnSpc>
                <a:spcPts val="7487"/>
              </a:lnSpc>
            </a:pPr>
            <a:r>
              <a:rPr lang="en-US" sz="6399">
                <a:solidFill>
                  <a:srgbClr val="FFFFFF"/>
                </a:solidFill>
                <a:latin typeface="Abhaya Libre Regular"/>
              </a:rPr>
              <a:t>13.Manejo de Triggers II.</a:t>
            </a:r>
          </a:p>
        </p:txBody>
      </p:sp>
      <p:sp>
        <p:nvSpPr>
          <p:cNvPr name="TextBox 10" id="10"/>
          <p:cNvSpPr txBox="true"/>
          <p:nvPr/>
        </p:nvSpPr>
        <p:spPr>
          <a:xfrm rot="0">
            <a:off x="715761" y="4011574"/>
            <a:ext cx="6376749" cy="4402455"/>
          </a:xfrm>
          <a:prstGeom prst="rect">
            <a:avLst/>
          </a:prstGeom>
        </p:spPr>
        <p:txBody>
          <a:bodyPr anchor="t" rtlCol="false" tIns="0" lIns="0" bIns="0" rIns="0">
            <a:spAutoFit/>
          </a:bodyPr>
          <a:lstStyle/>
          <a:p>
            <a:pPr>
              <a:lnSpc>
                <a:spcPts val="3509"/>
              </a:lnSpc>
            </a:pPr>
            <a:r>
              <a:rPr lang="en-US" sz="3000">
                <a:solidFill>
                  <a:srgbClr val="AEFEFF"/>
                </a:solidFill>
                <a:latin typeface="Roboto Condensed"/>
              </a:rPr>
              <a:t> El trigger debe de llamarse calculaEdad. </a:t>
            </a:r>
          </a:p>
          <a:p>
            <a:pPr>
              <a:lnSpc>
                <a:spcPts val="3509"/>
              </a:lnSpc>
            </a:pPr>
            <a:r>
              <a:rPr lang="en-US" sz="3000">
                <a:solidFill>
                  <a:srgbClr val="AEFEFF"/>
                </a:solidFill>
                <a:latin typeface="Roboto Condensed"/>
              </a:rPr>
              <a:t> El evento debe de ejecutarse en un BEFORE INSERT. </a:t>
            </a:r>
          </a:p>
          <a:p>
            <a:pPr>
              <a:lnSpc>
                <a:spcPts val="3509"/>
              </a:lnSpc>
            </a:pPr>
            <a:r>
              <a:rPr lang="en-US" sz="3000">
                <a:solidFill>
                  <a:srgbClr val="AEFEFF"/>
                </a:solidFill>
                <a:latin typeface="Roboto Condensed"/>
              </a:rPr>
              <a:t> Cada vez que se inserta un registro en la tabla PERSONA, el trigger debe de calcular la edad en función a la fecha de nacimiento. </a:t>
            </a:r>
          </a:p>
          <a:p>
            <a:pPr>
              <a:lnSpc>
                <a:spcPts val="3509"/>
              </a:lnSpc>
            </a:pPr>
            <a:r>
              <a:rPr lang="en-US" sz="3000">
                <a:solidFill>
                  <a:srgbClr val="AEFEFF"/>
                </a:solidFill>
                <a:latin typeface="Roboto Condensed"/>
              </a:rPr>
              <a:t>Adjuntar el código SQL generado y una imagen de su correcto funcionamiento.</a:t>
            </a:r>
          </a:p>
          <a:p>
            <a:pPr>
              <a:lnSpc>
                <a:spcPts val="350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88613" y="1969528"/>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586761" y="3318754"/>
            <a:ext cx="10952172" cy="4118901"/>
          </a:xfrm>
          <a:prstGeom prst="rect">
            <a:avLst/>
          </a:prstGeom>
        </p:spPr>
      </p:pic>
      <p:sp>
        <p:nvSpPr>
          <p:cNvPr name="TextBox 9" id="9"/>
          <p:cNvSpPr txBox="true"/>
          <p:nvPr/>
        </p:nvSpPr>
        <p:spPr>
          <a:xfrm rot="0">
            <a:off x="3522258" y="438251"/>
            <a:ext cx="11124667" cy="957834"/>
          </a:xfrm>
          <a:prstGeom prst="rect">
            <a:avLst/>
          </a:prstGeom>
        </p:spPr>
        <p:txBody>
          <a:bodyPr anchor="t" rtlCol="false" tIns="0" lIns="0" bIns="0" rIns="0">
            <a:spAutoFit/>
          </a:bodyPr>
          <a:lstStyle/>
          <a:p>
            <a:pPr algn="ctr">
              <a:lnSpc>
                <a:spcPts val="7487"/>
              </a:lnSpc>
            </a:pPr>
            <a:r>
              <a:rPr lang="en-US" sz="6399">
                <a:solidFill>
                  <a:srgbClr val="FFFFFF"/>
                </a:solidFill>
                <a:latin typeface="Abhaya Libre Regular"/>
              </a:rPr>
              <a:t>13.Manejo de Triggers II.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995389" y="3810060"/>
            <a:ext cx="12456048" cy="5326863"/>
          </a:xfrm>
          <a:prstGeom prst="rect">
            <a:avLst/>
          </a:prstGeom>
        </p:spPr>
      </p:pic>
      <p:sp>
        <p:nvSpPr>
          <p:cNvPr name="TextBox 9" id="9"/>
          <p:cNvSpPr txBox="true"/>
          <p:nvPr/>
        </p:nvSpPr>
        <p:spPr>
          <a:xfrm rot="0">
            <a:off x="3522258" y="438251"/>
            <a:ext cx="11124667" cy="957834"/>
          </a:xfrm>
          <a:prstGeom prst="rect">
            <a:avLst/>
          </a:prstGeom>
        </p:spPr>
        <p:txBody>
          <a:bodyPr anchor="t" rtlCol="false" tIns="0" lIns="0" bIns="0" rIns="0">
            <a:spAutoFit/>
          </a:bodyPr>
          <a:lstStyle/>
          <a:p>
            <a:pPr algn="ctr">
              <a:lnSpc>
                <a:spcPts val="7487"/>
              </a:lnSpc>
            </a:pPr>
            <a:r>
              <a:rPr lang="en-US" sz="6399">
                <a:solidFill>
                  <a:srgbClr val="FFFFFF"/>
                </a:solidFill>
                <a:latin typeface="Abhaya Libre Regular"/>
              </a:rPr>
              <a:t>13.Manejo de TRIGGERS II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8223413" y="3556337"/>
            <a:ext cx="7736995" cy="5286667"/>
          </a:xfrm>
          <a:prstGeom prst="rect">
            <a:avLst/>
          </a:prstGeom>
        </p:spPr>
      </p:pic>
      <p:sp>
        <p:nvSpPr>
          <p:cNvPr name="TextBox 9" id="9"/>
          <p:cNvSpPr txBox="true"/>
          <p:nvPr/>
        </p:nvSpPr>
        <p:spPr>
          <a:xfrm rot="0">
            <a:off x="3581666" y="399133"/>
            <a:ext cx="11124667" cy="957834"/>
          </a:xfrm>
          <a:prstGeom prst="rect">
            <a:avLst/>
          </a:prstGeom>
        </p:spPr>
        <p:txBody>
          <a:bodyPr anchor="t" rtlCol="false" tIns="0" lIns="0" bIns="0" rIns="0">
            <a:spAutoFit/>
          </a:bodyPr>
          <a:lstStyle/>
          <a:p>
            <a:pPr algn="ctr">
              <a:lnSpc>
                <a:spcPts val="7487"/>
              </a:lnSpc>
            </a:pPr>
            <a:r>
              <a:rPr lang="en-US" sz="6399">
                <a:solidFill>
                  <a:srgbClr val="FFFFFF"/>
                </a:solidFill>
                <a:latin typeface="Abhaya Libre Regular"/>
              </a:rPr>
              <a:t>14.Manejo de TRIGGERS III. </a:t>
            </a:r>
          </a:p>
        </p:txBody>
      </p:sp>
      <p:sp>
        <p:nvSpPr>
          <p:cNvPr name="TextBox 10" id="10"/>
          <p:cNvSpPr txBox="true"/>
          <p:nvPr/>
        </p:nvSpPr>
        <p:spPr>
          <a:xfrm rot="0">
            <a:off x="792128" y="3712878"/>
            <a:ext cx="5946457" cy="5716905"/>
          </a:xfrm>
          <a:prstGeom prst="rect">
            <a:avLst/>
          </a:prstGeom>
        </p:spPr>
        <p:txBody>
          <a:bodyPr anchor="t" rtlCol="false" tIns="0" lIns="0" bIns="0" rIns="0">
            <a:spAutoFit/>
          </a:bodyPr>
          <a:lstStyle/>
          <a:p>
            <a:pPr>
              <a:lnSpc>
                <a:spcPts val="3509"/>
              </a:lnSpc>
            </a:pPr>
            <a:r>
              <a:rPr lang="en-US" sz="3000">
                <a:solidFill>
                  <a:srgbClr val="AEFEFF"/>
                </a:solidFill>
                <a:latin typeface="Roboto Condensed"/>
              </a:rPr>
              <a:t> Crear otra tabla con los mismos campos de la tabla persona(Excepto el primary key id_per). </a:t>
            </a:r>
          </a:p>
          <a:p>
            <a:pPr>
              <a:lnSpc>
                <a:spcPts val="3509"/>
              </a:lnSpc>
            </a:pPr>
            <a:r>
              <a:rPr lang="en-US" sz="3000">
                <a:solidFill>
                  <a:srgbClr val="AEFEFF"/>
                </a:solidFill>
                <a:latin typeface="Roboto Condensed"/>
              </a:rPr>
              <a:t>No es necesario que tenga PRIMARY KEY. </a:t>
            </a:r>
          </a:p>
          <a:p>
            <a:pPr>
              <a:lnSpc>
                <a:spcPts val="3509"/>
              </a:lnSpc>
            </a:pPr>
            <a:r>
              <a:rPr lang="en-US" sz="3000">
                <a:solidFill>
                  <a:srgbClr val="AEFEFF"/>
                </a:solidFill>
                <a:latin typeface="Roboto Condensed"/>
              </a:rPr>
              <a:t>Cada vez que se haga un INSERT a la tabla persona estos mismos valores deben insertarse a la tabla copia. </a:t>
            </a:r>
          </a:p>
          <a:p>
            <a:pPr>
              <a:lnSpc>
                <a:spcPts val="3509"/>
              </a:lnSpc>
            </a:pPr>
            <a:r>
              <a:rPr lang="en-US" sz="3000">
                <a:solidFill>
                  <a:srgbClr val="AEFEFF"/>
                </a:solidFill>
                <a:latin typeface="Roboto Condensed"/>
              </a:rPr>
              <a:t> Para resolver esto deberá de crear un trigger before insert para la tabla PERSONA. </a:t>
            </a:r>
          </a:p>
          <a:p>
            <a:pPr>
              <a:lnSpc>
                <a:spcPts val="3509"/>
              </a:lnSpc>
            </a:pPr>
            <a:r>
              <a:rPr lang="en-US" sz="3000">
                <a:solidFill>
                  <a:srgbClr val="AEFEFF"/>
                </a:solidFill>
                <a:latin typeface="Roboto Condensed"/>
              </a:rPr>
              <a:t>Adjuntar el código SQL generado y una imagen de su correcto funcionamiento.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352057" y="2187151"/>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3006" r="0" b="0"/>
          <a:stretch>
            <a:fillRect/>
          </a:stretch>
        </p:blipFill>
        <p:spPr>
          <a:xfrm flipH="false" flipV="false" rot="0">
            <a:off x="432536" y="2708592"/>
            <a:ext cx="11636846" cy="3613824"/>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4243771" y="7609236"/>
            <a:ext cx="12264854" cy="2289722"/>
          </a:xfrm>
          <a:prstGeom prst="rect">
            <a:avLst/>
          </a:prstGeom>
        </p:spPr>
      </p:pic>
      <p:sp>
        <p:nvSpPr>
          <p:cNvPr name="TextBox 10" id="10"/>
          <p:cNvSpPr txBox="true"/>
          <p:nvPr/>
        </p:nvSpPr>
        <p:spPr>
          <a:xfrm rot="0">
            <a:off x="3581666" y="399133"/>
            <a:ext cx="11124667" cy="957834"/>
          </a:xfrm>
          <a:prstGeom prst="rect">
            <a:avLst/>
          </a:prstGeom>
        </p:spPr>
        <p:txBody>
          <a:bodyPr anchor="t" rtlCol="false" tIns="0" lIns="0" bIns="0" rIns="0">
            <a:spAutoFit/>
          </a:bodyPr>
          <a:lstStyle/>
          <a:p>
            <a:pPr algn="ctr">
              <a:lnSpc>
                <a:spcPts val="7487"/>
              </a:lnSpc>
            </a:pPr>
            <a:r>
              <a:rPr lang="en-US" sz="6399">
                <a:solidFill>
                  <a:srgbClr val="FFFFFF"/>
                </a:solidFill>
                <a:latin typeface="Abhaya Libre Regular"/>
              </a:rPr>
              <a:t>14.Manejo de TRIGGERS III. </a:t>
            </a:r>
          </a:p>
        </p:txBody>
      </p:sp>
      <p:sp>
        <p:nvSpPr>
          <p:cNvPr name="TextBox 11" id="11"/>
          <p:cNvSpPr txBox="true"/>
          <p:nvPr/>
        </p:nvSpPr>
        <p:spPr>
          <a:xfrm rot="0">
            <a:off x="823889" y="6719982"/>
            <a:ext cx="11124667" cy="889254"/>
          </a:xfrm>
          <a:prstGeom prst="rect">
            <a:avLst/>
          </a:prstGeom>
        </p:spPr>
        <p:txBody>
          <a:bodyPr anchor="t" rtlCol="false" tIns="0" lIns="0" bIns="0" rIns="0">
            <a:spAutoFit/>
          </a:bodyPr>
          <a:lstStyle/>
          <a:p>
            <a:pPr algn="ctr">
              <a:lnSpc>
                <a:spcPts val="6903"/>
              </a:lnSpc>
            </a:pPr>
            <a:r>
              <a:rPr lang="en-US" sz="5900">
                <a:solidFill>
                  <a:srgbClr val="FFFFFF"/>
                </a:solidFill>
                <a:latin typeface="Abhaya Libre Regular"/>
              </a:rPr>
              <a:t>Resultado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6230600" cy="818292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434209" y="7500505"/>
            <a:ext cx="3940583" cy="346443"/>
          </a:xfrm>
          <a:prstGeom prst="rect">
            <a:avLst/>
          </a:prstGeom>
        </p:spPr>
      </p:pic>
      <p:grpSp>
        <p:nvGrpSpPr>
          <p:cNvPr name="Group 4" id="4"/>
          <p:cNvGrpSpPr>
            <a:grpSpLocks noChangeAspect="true"/>
          </p:cNvGrpSpPr>
          <p:nvPr/>
        </p:nvGrpSpPr>
        <p:grpSpPr>
          <a:xfrm rot="0">
            <a:off x="12348780" y="2621623"/>
            <a:ext cx="3753341" cy="4997082"/>
            <a:chOff x="0" y="0"/>
            <a:chExt cx="3663950" cy="4878070"/>
          </a:xfrm>
        </p:grpSpPr>
        <p:sp>
          <p:nvSpPr>
            <p:cNvPr name="Freeform 5" id="5"/>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6"/>
              <a:stretch>
                <a:fillRect l="-58346" r="-58346" t="0" b="0"/>
              </a:stretch>
            </a:blipFill>
          </p:spPr>
        </p:sp>
        <p:sp>
          <p:nvSpPr>
            <p:cNvPr name="Freeform 6" id="6"/>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grpSp>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3614769" y="8389485"/>
            <a:ext cx="5520044" cy="3795030"/>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6887969" y="-868815"/>
            <a:ext cx="5520044" cy="3795030"/>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58541" y="-1897515"/>
            <a:ext cx="5520044" cy="3795030"/>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518563" y="7314112"/>
            <a:ext cx="5520044" cy="3795030"/>
          </a:xfrm>
          <a:prstGeom prst="rect">
            <a:avLst/>
          </a:prstGeom>
        </p:spPr>
      </p:pic>
      <p:sp>
        <p:nvSpPr>
          <p:cNvPr name="TextBox 11" id="11"/>
          <p:cNvSpPr txBox="true"/>
          <p:nvPr/>
        </p:nvSpPr>
        <p:spPr>
          <a:xfrm rot="0">
            <a:off x="2129103" y="4412500"/>
            <a:ext cx="9072982" cy="3964305"/>
          </a:xfrm>
          <a:prstGeom prst="rect">
            <a:avLst/>
          </a:prstGeom>
        </p:spPr>
        <p:txBody>
          <a:bodyPr anchor="t" rtlCol="false" tIns="0" lIns="0" bIns="0" rIns="0">
            <a:spAutoFit/>
          </a:bodyPr>
          <a:lstStyle/>
          <a:p>
            <a:pPr algn="just">
              <a:lnSpc>
                <a:spcPts val="3509"/>
              </a:lnSpc>
            </a:pPr>
            <a:r>
              <a:rPr lang="en-US" sz="3000">
                <a:solidFill>
                  <a:srgbClr val="FFFFFF"/>
                </a:solidFill>
                <a:latin typeface="Roboto Condensed"/>
              </a:rPr>
              <a:t>Los procedimientos almacenados MySQL, también conocidos como Stored Procedure, se presentan como conjuntos de instrucciones escritas en el lenguaje SQL. Su objetivo es realizar una tarea determinada, desde operaciones sencillas hasta tareas muy complejas.</a:t>
            </a:r>
          </a:p>
          <a:p>
            <a:pPr algn="just">
              <a:lnSpc>
                <a:spcPts val="3509"/>
              </a:lnSpc>
            </a:pPr>
            <a:r>
              <a:rPr lang="en-US" sz="3000">
                <a:solidFill>
                  <a:srgbClr val="FFFFFF"/>
                </a:solidFill>
                <a:latin typeface="Roboto Condensed"/>
              </a:rPr>
              <a:t>Es el manejo de estructuras "bucles, sentencias, variables" dentro del gestor de base de datos</a:t>
            </a:r>
          </a:p>
          <a:p>
            <a:pPr algn="just">
              <a:lnSpc>
                <a:spcPts val="3509"/>
              </a:lnSpc>
            </a:pPr>
          </a:p>
          <a:p>
            <a:pPr algn="just">
              <a:lnSpc>
                <a:spcPts val="3509"/>
              </a:lnSpc>
            </a:pPr>
          </a:p>
        </p:txBody>
      </p:sp>
      <p:sp>
        <p:nvSpPr>
          <p:cNvPr name="TextBox 12" id="12"/>
          <p:cNvSpPr txBox="true"/>
          <p:nvPr/>
        </p:nvSpPr>
        <p:spPr>
          <a:xfrm rot="0">
            <a:off x="1768256" y="1970023"/>
            <a:ext cx="9794675" cy="1900809"/>
          </a:xfrm>
          <a:prstGeom prst="rect">
            <a:avLst/>
          </a:prstGeom>
        </p:spPr>
        <p:txBody>
          <a:bodyPr anchor="t" rtlCol="false" tIns="0" lIns="0" bIns="0" rIns="0">
            <a:spAutoFit/>
          </a:bodyPr>
          <a:lstStyle/>
          <a:p>
            <a:pPr>
              <a:lnSpc>
                <a:spcPts val="7487"/>
              </a:lnSpc>
            </a:pPr>
            <a:r>
              <a:rPr lang="en-US" sz="6399">
                <a:solidFill>
                  <a:srgbClr val="3DEDE8"/>
                </a:solidFill>
                <a:latin typeface="Abhaya Libre Regular"/>
              </a:rPr>
              <a:t>Defina que es lenguaje procedural en MySQL</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352057" y="2187151"/>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6430720" y="4539020"/>
            <a:ext cx="10976228" cy="5903050"/>
          </a:xfrm>
          <a:prstGeom prst="rect">
            <a:avLst/>
          </a:prstGeom>
        </p:spPr>
      </p:pic>
      <p:sp>
        <p:nvSpPr>
          <p:cNvPr name="TextBox 9" id="9"/>
          <p:cNvSpPr txBox="true"/>
          <p:nvPr/>
        </p:nvSpPr>
        <p:spPr>
          <a:xfrm rot="0">
            <a:off x="3581666" y="399133"/>
            <a:ext cx="11124667" cy="1900809"/>
          </a:xfrm>
          <a:prstGeom prst="rect">
            <a:avLst/>
          </a:prstGeom>
        </p:spPr>
        <p:txBody>
          <a:bodyPr anchor="t" rtlCol="false" tIns="0" lIns="0" bIns="0" rIns="0">
            <a:spAutoFit/>
          </a:bodyPr>
          <a:lstStyle/>
          <a:p>
            <a:pPr algn="ctr">
              <a:lnSpc>
                <a:spcPts val="7487"/>
              </a:lnSpc>
            </a:pPr>
            <a:r>
              <a:rPr lang="en-US" sz="6399">
                <a:solidFill>
                  <a:srgbClr val="FFFFFF"/>
                </a:solidFill>
                <a:latin typeface="Abhaya Libre Regular"/>
              </a:rPr>
              <a:t>15.Crear una consulta SQL que haga uso de todas las tablas. </a:t>
            </a:r>
          </a:p>
        </p:txBody>
      </p:sp>
      <p:sp>
        <p:nvSpPr>
          <p:cNvPr name="TextBox 10" id="10"/>
          <p:cNvSpPr txBox="true"/>
          <p:nvPr/>
        </p:nvSpPr>
        <p:spPr>
          <a:xfrm rot="0">
            <a:off x="195587" y="3101622"/>
            <a:ext cx="11124667" cy="1765554"/>
          </a:xfrm>
          <a:prstGeom prst="rect">
            <a:avLst/>
          </a:prstGeom>
        </p:spPr>
        <p:txBody>
          <a:bodyPr anchor="t" rtlCol="false" tIns="0" lIns="0" bIns="0" rIns="0">
            <a:spAutoFit/>
          </a:bodyPr>
          <a:lstStyle/>
          <a:p>
            <a:pPr algn="ctr">
              <a:lnSpc>
                <a:spcPts val="6903"/>
              </a:lnSpc>
            </a:pPr>
            <a:r>
              <a:rPr lang="en-US" sz="5900">
                <a:solidFill>
                  <a:srgbClr val="FFFFFF"/>
                </a:solidFill>
                <a:latin typeface="Abhaya Libre Regular Bold"/>
              </a:rPr>
              <a:t>La consulta generada convertirlo a VISTA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352057" y="2187151"/>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327486" y="-868815"/>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4646925" y="-868815"/>
            <a:ext cx="5520044" cy="379503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3581666" y="4030454"/>
            <a:ext cx="9561290" cy="5932485"/>
          </a:xfrm>
          <a:prstGeom prst="rect">
            <a:avLst/>
          </a:prstGeom>
        </p:spPr>
      </p:pic>
      <p:sp>
        <p:nvSpPr>
          <p:cNvPr name="TextBox 9" id="9"/>
          <p:cNvSpPr txBox="true"/>
          <p:nvPr/>
        </p:nvSpPr>
        <p:spPr>
          <a:xfrm rot="0">
            <a:off x="3581666" y="399133"/>
            <a:ext cx="11124667" cy="957834"/>
          </a:xfrm>
          <a:prstGeom prst="rect">
            <a:avLst/>
          </a:prstGeom>
        </p:spPr>
        <p:txBody>
          <a:bodyPr anchor="t" rtlCol="false" tIns="0" lIns="0" bIns="0" rIns="0">
            <a:spAutoFit/>
          </a:bodyPr>
          <a:lstStyle/>
          <a:p>
            <a:pPr algn="ctr">
              <a:lnSpc>
                <a:spcPts val="7487"/>
              </a:lnSpc>
            </a:pPr>
            <a:r>
              <a:rPr lang="en-US" sz="6399">
                <a:solidFill>
                  <a:srgbClr val="FFFFFF"/>
                </a:solidFill>
                <a:latin typeface="Abhaya Libre Regular"/>
              </a:rPr>
              <a:t>14.Manejo de TRIGGERS III. </a:t>
            </a:r>
          </a:p>
        </p:txBody>
      </p:sp>
      <p:sp>
        <p:nvSpPr>
          <p:cNvPr name="TextBox 10" id="10"/>
          <p:cNvSpPr txBox="true"/>
          <p:nvPr/>
        </p:nvSpPr>
        <p:spPr>
          <a:xfrm rot="0">
            <a:off x="1674137" y="2718117"/>
            <a:ext cx="11124667" cy="889254"/>
          </a:xfrm>
          <a:prstGeom prst="rect">
            <a:avLst/>
          </a:prstGeom>
        </p:spPr>
        <p:txBody>
          <a:bodyPr anchor="t" rtlCol="false" tIns="0" lIns="0" bIns="0" rIns="0">
            <a:spAutoFit/>
          </a:bodyPr>
          <a:lstStyle/>
          <a:p>
            <a:pPr algn="ctr">
              <a:lnSpc>
                <a:spcPts val="6903"/>
              </a:lnSpc>
            </a:pPr>
            <a:r>
              <a:rPr lang="en-US" sz="5900">
                <a:solidFill>
                  <a:srgbClr val="FFFFFF"/>
                </a:solidFill>
                <a:latin typeface="Abhaya Libre Regular"/>
              </a:rPr>
              <a:t>Resultado</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6381969"/>
            <a:ext cx="5680045" cy="390503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2607955" y="6381969"/>
            <a:ext cx="5680045" cy="3905031"/>
          </a:xfrm>
          <a:prstGeom prst="rect">
            <a:avLst/>
          </a:prstGeom>
        </p:spPr>
      </p:pic>
      <p:sp>
        <p:nvSpPr>
          <p:cNvPr name="TextBox 4" id="4"/>
          <p:cNvSpPr txBox="true"/>
          <p:nvPr/>
        </p:nvSpPr>
        <p:spPr>
          <a:xfrm rot="0">
            <a:off x="4683509" y="3041305"/>
            <a:ext cx="8576157" cy="3068193"/>
          </a:xfrm>
          <a:prstGeom prst="rect">
            <a:avLst/>
          </a:prstGeom>
        </p:spPr>
        <p:txBody>
          <a:bodyPr anchor="t" rtlCol="false" tIns="0" lIns="0" bIns="0" rIns="0">
            <a:spAutoFit/>
          </a:bodyPr>
          <a:lstStyle/>
          <a:p>
            <a:pPr algn="ctr">
              <a:lnSpc>
                <a:spcPts val="12050"/>
              </a:lnSpc>
            </a:pPr>
            <a:r>
              <a:rPr lang="en-US" sz="10299">
                <a:solidFill>
                  <a:srgbClr val="3DEDE8"/>
                </a:solidFill>
                <a:latin typeface="Roboto Condensed Bold"/>
              </a:rPr>
              <a:t>GRACIAS POR SU ATENCION</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116005" y="1543262"/>
            <a:ext cx="20404005" cy="816160"/>
          </a:xfrm>
          <a:prstGeom prst="rect">
            <a:avLst/>
          </a:prstGeom>
        </p:spPr>
      </p:pic>
      <p:pic>
        <p:nvPicPr>
          <p:cNvPr name="Picture 6" id="6"/>
          <p:cNvPicPr>
            <a:picLocks noChangeAspect="true"/>
          </p:cNvPicPr>
          <p:nvPr/>
        </p:nvPicPr>
        <p:blipFill>
          <a:blip r:embed="rId6"/>
          <a:srcRect l="0" t="6460" r="0" b="0"/>
          <a:stretch>
            <a:fillRect/>
          </a:stretch>
        </p:blipFill>
        <p:spPr>
          <a:xfrm flipH="false" flipV="false" rot="0">
            <a:off x="883569" y="8488749"/>
            <a:ext cx="5801825" cy="2044165"/>
          </a:xfrm>
          <a:prstGeom prst="rect">
            <a:avLst/>
          </a:prstGeom>
        </p:spPr>
      </p:pic>
      <p:sp>
        <p:nvSpPr>
          <p:cNvPr name="TextBox 7" id="7"/>
          <p:cNvSpPr txBox="true"/>
          <p:nvPr/>
        </p:nvSpPr>
        <p:spPr>
          <a:xfrm rot="0">
            <a:off x="4110185" y="6623579"/>
            <a:ext cx="11124667" cy="654558"/>
          </a:xfrm>
          <a:prstGeom prst="rect">
            <a:avLst/>
          </a:prstGeom>
        </p:spPr>
        <p:txBody>
          <a:bodyPr anchor="t" rtlCol="false" tIns="0" lIns="0" bIns="0" rIns="0">
            <a:spAutoFit/>
          </a:bodyPr>
          <a:lstStyle/>
          <a:p>
            <a:pPr algn="ctr">
              <a:lnSpc>
                <a:spcPts val="5031"/>
              </a:lnSpc>
            </a:pPr>
            <a:r>
              <a:rPr lang="en-US" sz="4300">
                <a:solidFill>
                  <a:srgbClr val="FFFFFF"/>
                </a:solidFill>
                <a:latin typeface="Abhaya Libre Regular"/>
              </a:rPr>
              <a:t>ESTUDIANTE: Ilia Araceli Sarzo Laura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6230600" cy="8182927"/>
          </a:xfrm>
          <a:prstGeom prst="rect">
            <a:avLst/>
          </a:prstGeom>
        </p:spPr>
      </p:pic>
      <p:grpSp>
        <p:nvGrpSpPr>
          <p:cNvPr name="Group 3" id="3"/>
          <p:cNvGrpSpPr>
            <a:grpSpLocks noChangeAspect="true"/>
          </p:cNvGrpSpPr>
          <p:nvPr/>
        </p:nvGrpSpPr>
        <p:grpSpPr>
          <a:xfrm rot="0">
            <a:off x="12434209" y="2600578"/>
            <a:ext cx="3940583" cy="5246370"/>
            <a:chOff x="0" y="0"/>
            <a:chExt cx="3663950" cy="4878070"/>
          </a:xfrm>
        </p:grpSpPr>
        <p:sp>
          <p:nvSpPr>
            <p:cNvPr name="Freeform 4" id="4"/>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51753" r="-51753" t="0" b="0"/>
              </a:stretch>
            </a:blipFill>
          </p:spPr>
        </p:sp>
        <p:sp>
          <p:nvSpPr>
            <p:cNvPr name="Freeform 5" id="5"/>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434209" y="7500505"/>
            <a:ext cx="3940583" cy="346443"/>
          </a:xfrm>
          <a:prstGeom prst="rect">
            <a:avLst/>
          </a:prstGeom>
        </p:spPr>
      </p:pic>
      <p:sp>
        <p:nvSpPr>
          <p:cNvPr name="TextBox 7" id="7"/>
          <p:cNvSpPr txBox="true"/>
          <p:nvPr/>
        </p:nvSpPr>
        <p:spPr>
          <a:xfrm rot="0">
            <a:off x="2001481" y="4048982"/>
            <a:ext cx="9072982" cy="3231261"/>
          </a:xfrm>
          <a:prstGeom prst="rect">
            <a:avLst/>
          </a:prstGeom>
        </p:spPr>
        <p:txBody>
          <a:bodyPr anchor="t" rtlCol="false" tIns="0" lIns="0" bIns="0" rIns="0">
            <a:spAutoFit/>
          </a:bodyPr>
          <a:lstStyle/>
          <a:p>
            <a:pPr algn="just">
              <a:lnSpc>
                <a:spcPts val="3743"/>
              </a:lnSpc>
            </a:pPr>
            <a:r>
              <a:rPr lang="en-US" sz="3199">
                <a:solidFill>
                  <a:srgbClr val="FFFFFF"/>
                </a:solidFill>
                <a:latin typeface="Roboto Condensed"/>
              </a:rPr>
              <a:t>Una función de SQL se define en la base de datos sólo a través de sentencias SQL, incluida, como mínimo, una sentencia RETURN la cual nos dice que es una reutina creada que puede recibir parametros  para realizar un proceso y devolver un resultado en concreto. </a:t>
            </a:r>
          </a:p>
          <a:p>
            <a:pPr>
              <a:lnSpc>
                <a:spcPts val="3509"/>
              </a:lnSpc>
            </a:pPr>
          </a:p>
          <a:p>
            <a:pPr algn="just">
              <a:lnSpc>
                <a:spcPts val="3509"/>
              </a:lnSpc>
            </a:pPr>
          </a:p>
        </p:txBody>
      </p:sp>
      <p:sp>
        <p:nvSpPr>
          <p:cNvPr name="TextBox 8" id="8"/>
          <p:cNvSpPr txBox="true"/>
          <p:nvPr/>
        </p:nvSpPr>
        <p:spPr>
          <a:xfrm rot="0">
            <a:off x="2001481" y="1980573"/>
            <a:ext cx="9188355" cy="1900809"/>
          </a:xfrm>
          <a:prstGeom prst="rect">
            <a:avLst/>
          </a:prstGeom>
        </p:spPr>
        <p:txBody>
          <a:bodyPr anchor="t" rtlCol="false" tIns="0" lIns="0" bIns="0" rIns="0">
            <a:spAutoFit/>
          </a:bodyPr>
          <a:lstStyle/>
          <a:p>
            <a:pPr>
              <a:lnSpc>
                <a:spcPts val="7487"/>
              </a:lnSpc>
            </a:pPr>
            <a:r>
              <a:rPr lang="en-US" sz="6399">
                <a:solidFill>
                  <a:srgbClr val="3DEDE8"/>
                </a:solidFill>
                <a:latin typeface="Roboto Condensed Bold"/>
              </a:rPr>
              <a:t>Defina que es una funCtion en MySQL</a:t>
            </a:r>
          </a:p>
        </p:txBody>
      </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3614769" y="8389485"/>
            <a:ext cx="5520044" cy="3795030"/>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6887969" y="-868815"/>
            <a:ext cx="5520044" cy="3795030"/>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58541" y="-1897515"/>
            <a:ext cx="5520044" cy="3795030"/>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518563" y="7314112"/>
            <a:ext cx="5520044" cy="379503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2025137" y="3507257"/>
            <a:ext cx="8551737" cy="5751043"/>
          </a:xfrm>
          <a:prstGeom prst="rect">
            <a:avLst/>
          </a:prstGeom>
        </p:spPr>
      </p:pic>
      <p:grpSp>
        <p:nvGrpSpPr>
          <p:cNvPr name="Group 9" id="9"/>
          <p:cNvGrpSpPr>
            <a:grpSpLocks noChangeAspect="true"/>
          </p:cNvGrpSpPr>
          <p:nvPr/>
        </p:nvGrpSpPr>
        <p:grpSpPr>
          <a:xfrm rot="0">
            <a:off x="463168" y="5143500"/>
            <a:ext cx="5809169" cy="3595951"/>
            <a:chOff x="0" y="0"/>
            <a:chExt cx="6973570" cy="4316730"/>
          </a:xfrm>
        </p:grpSpPr>
        <p:sp>
          <p:nvSpPr>
            <p:cNvPr name="Freeform 10" id="10"/>
            <p:cNvSpPr/>
            <p:nvPr/>
          </p:nvSpPr>
          <p:spPr>
            <a:xfrm>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8"/>
              <a:stretch>
                <a:fillRect l="0" r="0" t="-3664" b="-3664"/>
              </a:stretch>
            </a:blipFill>
          </p:spPr>
        </p:sp>
        <p:sp>
          <p:nvSpPr>
            <p:cNvPr name="Freeform 11" id="11"/>
            <p:cNvSpPr/>
            <p:nvPr/>
          </p:nvSpPr>
          <p:spPr>
            <a:xfrm>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
        <p:nvSpPr>
          <p:cNvPr name="TextBox 12" id="12"/>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Bold"/>
              </a:rPr>
              <a:t>BASE DE DATOS II</a:t>
            </a:r>
          </a:p>
        </p:txBody>
      </p:sp>
      <p:sp>
        <p:nvSpPr>
          <p:cNvPr name="TextBox 13" id="13"/>
          <p:cNvSpPr txBox="true"/>
          <p:nvPr/>
        </p:nvSpPr>
        <p:spPr>
          <a:xfrm rot="0">
            <a:off x="6862432" y="4669126"/>
            <a:ext cx="10651131" cy="4840605"/>
          </a:xfrm>
          <a:prstGeom prst="rect">
            <a:avLst/>
          </a:prstGeom>
        </p:spPr>
        <p:txBody>
          <a:bodyPr anchor="t" rtlCol="false" tIns="0" lIns="0" bIns="0" rIns="0">
            <a:spAutoFit/>
          </a:bodyPr>
          <a:lstStyle/>
          <a:p>
            <a:pPr algn="just">
              <a:lnSpc>
                <a:spcPts val="3509"/>
              </a:lnSpc>
            </a:pPr>
            <a:r>
              <a:rPr lang="en-US" sz="3000">
                <a:solidFill>
                  <a:srgbClr val="FFFFFF"/>
                </a:solidFill>
                <a:latin typeface="Roboto Condensed"/>
              </a:rPr>
              <a:t>Una función y un procedimiento almacenado, son diferentes, aunque con ciertas similitudes. Pero cuando debemos de usar cada una. Generalmente se usa una función para calcular un valor y regresarlo para utilizarlo posteriormente en alguna expresión. Un procedimiento se usa para producir un efecto o una acción sin necesidad de regresar algún valor. </a:t>
            </a:r>
          </a:p>
          <a:p>
            <a:pPr algn="just">
              <a:lnSpc>
                <a:spcPts val="3509"/>
              </a:lnSpc>
            </a:pPr>
            <a:r>
              <a:rPr lang="en-US" sz="3000">
                <a:solidFill>
                  <a:srgbClr val="FFFFFF"/>
                </a:solidFill>
                <a:latin typeface="Roboto Condensed"/>
              </a:rPr>
              <a:t>la diferencia mas notable es que una funcion no devuelve un valor unico; mientras que un procedimiento almacenado no devuelve ningin valor.</a:t>
            </a:r>
          </a:p>
          <a:p>
            <a:pPr algn="just">
              <a:lnSpc>
                <a:spcPts val="3509"/>
              </a:lnSpc>
            </a:pPr>
          </a:p>
          <a:p>
            <a:pPr algn="just">
              <a:lnSpc>
                <a:spcPts val="3509"/>
              </a:lnSpc>
            </a:pPr>
          </a:p>
        </p:txBody>
      </p:sp>
      <p:sp>
        <p:nvSpPr>
          <p:cNvPr name="TextBox 14" id="14"/>
          <p:cNvSpPr txBox="true"/>
          <p:nvPr/>
        </p:nvSpPr>
        <p:spPr>
          <a:xfrm rot="0">
            <a:off x="5978875" y="3087649"/>
            <a:ext cx="11026161" cy="1219526"/>
          </a:xfrm>
          <a:prstGeom prst="rect">
            <a:avLst/>
          </a:prstGeom>
        </p:spPr>
        <p:txBody>
          <a:bodyPr anchor="t" rtlCol="false" tIns="0" lIns="0" bIns="0" rIns="0">
            <a:spAutoFit/>
          </a:bodyPr>
          <a:lstStyle/>
          <a:p>
            <a:pPr algn="just">
              <a:lnSpc>
                <a:spcPts val="4807"/>
              </a:lnSpc>
            </a:pPr>
            <a:r>
              <a:rPr lang="en-US" sz="4109" spc="205">
                <a:solidFill>
                  <a:srgbClr val="AEFEFF"/>
                </a:solidFill>
                <a:latin typeface="Roboto Condensed"/>
              </a:rPr>
              <a:t>Cual es la diferencia entre funciones y procedimiento almacenados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02241" y="832436"/>
            <a:ext cx="16230600" cy="8182927"/>
          </a:xfrm>
          <a:prstGeom prst="rect">
            <a:avLst/>
          </a:prstGeom>
        </p:spPr>
      </p:pic>
      <p:grpSp>
        <p:nvGrpSpPr>
          <p:cNvPr name="Group 3" id="3"/>
          <p:cNvGrpSpPr>
            <a:grpSpLocks noChangeAspect="true"/>
          </p:cNvGrpSpPr>
          <p:nvPr/>
        </p:nvGrpSpPr>
        <p:grpSpPr>
          <a:xfrm rot="0">
            <a:off x="12434209" y="2600578"/>
            <a:ext cx="3940583" cy="5246370"/>
            <a:chOff x="0" y="0"/>
            <a:chExt cx="3663950" cy="4878070"/>
          </a:xfrm>
        </p:grpSpPr>
        <p:sp>
          <p:nvSpPr>
            <p:cNvPr name="Freeform 4" id="4"/>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39595" r="-39595" t="0" b="0"/>
              </a:stretch>
            </a:blipFill>
          </p:spPr>
        </p:sp>
        <p:sp>
          <p:nvSpPr>
            <p:cNvPr name="Freeform 5" id="5"/>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434209" y="7500505"/>
            <a:ext cx="3940583" cy="346443"/>
          </a:xfrm>
          <a:prstGeom prst="rect">
            <a:avLst/>
          </a:prstGeom>
        </p:spPr>
      </p:pic>
      <p:sp>
        <p:nvSpPr>
          <p:cNvPr name="TextBox 7" id="7"/>
          <p:cNvSpPr txBox="true"/>
          <p:nvPr/>
        </p:nvSpPr>
        <p:spPr>
          <a:xfrm rot="0">
            <a:off x="2001481" y="1980573"/>
            <a:ext cx="9918377" cy="957834"/>
          </a:xfrm>
          <a:prstGeom prst="rect">
            <a:avLst/>
          </a:prstGeom>
        </p:spPr>
        <p:txBody>
          <a:bodyPr anchor="t" rtlCol="false" tIns="0" lIns="0" bIns="0" rIns="0">
            <a:spAutoFit/>
          </a:bodyPr>
          <a:lstStyle/>
          <a:p>
            <a:pPr>
              <a:lnSpc>
                <a:spcPts val="7487"/>
              </a:lnSpc>
            </a:pPr>
            <a:r>
              <a:rPr lang="en-US" sz="6399">
                <a:solidFill>
                  <a:srgbClr val="3DEDE8"/>
                </a:solidFill>
                <a:latin typeface="Roboto Condensed"/>
              </a:rPr>
              <a:t>Como se ejecuta una funcion </a:t>
            </a:r>
          </a:p>
        </p:txBody>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3614769" y="8389485"/>
            <a:ext cx="5520044" cy="3795030"/>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6887969" y="-868815"/>
            <a:ext cx="5520044" cy="3795030"/>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58541" y="-1897515"/>
            <a:ext cx="5520044" cy="3795030"/>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518563" y="7314112"/>
            <a:ext cx="5520044" cy="3795030"/>
          </a:xfrm>
          <a:prstGeom prst="rect">
            <a:avLst/>
          </a:prstGeom>
        </p:spPr>
      </p:pic>
      <p:sp>
        <p:nvSpPr>
          <p:cNvPr name="TextBox 12" id="12"/>
          <p:cNvSpPr txBox="true"/>
          <p:nvPr/>
        </p:nvSpPr>
        <p:spPr>
          <a:xfrm rot="0">
            <a:off x="852384" y="5752672"/>
            <a:ext cx="12612528" cy="742193"/>
          </a:xfrm>
          <a:prstGeom prst="rect">
            <a:avLst/>
          </a:prstGeom>
        </p:spPr>
        <p:txBody>
          <a:bodyPr anchor="t" rtlCol="false" tIns="0" lIns="0" bIns="0" rIns="0">
            <a:spAutoFit/>
          </a:bodyPr>
          <a:lstStyle/>
          <a:p>
            <a:pPr algn="ctr">
              <a:lnSpc>
                <a:spcPts val="5818"/>
              </a:lnSpc>
              <a:spcBef>
                <a:spcPct val="0"/>
              </a:spcBef>
            </a:pPr>
            <a:r>
              <a:rPr lang="en-US" sz="4973">
                <a:solidFill>
                  <a:srgbClr val="3DEDE8"/>
                </a:solidFill>
                <a:latin typeface="Roboto Condensed Bold"/>
              </a:rPr>
              <a:t>select numeros_naturales(30);</a:t>
            </a:r>
          </a:p>
        </p:txBody>
      </p:sp>
      <p:sp>
        <p:nvSpPr>
          <p:cNvPr name="TextBox 13" id="13"/>
          <p:cNvSpPr txBox="true"/>
          <p:nvPr/>
        </p:nvSpPr>
        <p:spPr>
          <a:xfrm rot="0">
            <a:off x="1028700" y="3448936"/>
            <a:ext cx="11613288" cy="1474964"/>
          </a:xfrm>
          <a:prstGeom prst="rect">
            <a:avLst/>
          </a:prstGeom>
        </p:spPr>
        <p:txBody>
          <a:bodyPr anchor="t" rtlCol="false" tIns="0" lIns="0" bIns="0" rIns="0">
            <a:spAutoFit/>
          </a:bodyPr>
          <a:lstStyle/>
          <a:p>
            <a:pPr algn="ctr">
              <a:lnSpc>
                <a:spcPts val="5818"/>
              </a:lnSpc>
              <a:spcBef>
                <a:spcPct val="0"/>
              </a:spcBef>
            </a:pPr>
            <a:r>
              <a:rPr lang="en-US" sz="4973">
                <a:solidFill>
                  <a:srgbClr val="3DEDE8"/>
                </a:solidFill>
                <a:latin typeface="Roboto Condensed"/>
              </a:rPr>
              <a:t>se lo invoca solo llamando a Select y al nombre de la funcion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1348" y="1028700"/>
            <a:ext cx="16230600" cy="8182927"/>
          </a:xfrm>
          <a:prstGeom prst="rect">
            <a:avLst/>
          </a:prstGeom>
        </p:spPr>
      </p:pic>
      <p:grpSp>
        <p:nvGrpSpPr>
          <p:cNvPr name="Group 3" id="3"/>
          <p:cNvGrpSpPr>
            <a:grpSpLocks noChangeAspect="true"/>
          </p:cNvGrpSpPr>
          <p:nvPr/>
        </p:nvGrpSpPr>
        <p:grpSpPr>
          <a:xfrm rot="0">
            <a:off x="12434209" y="2600578"/>
            <a:ext cx="3940583" cy="5246370"/>
            <a:chOff x="0" y="0"/>
            <a:chExt cx="3663950" cy="4878070"/>
          </a:xfrm>
        </p:grpSpPr>
        <p:sp>
          <p:nvSpPr>
            <p:cNvPr name="Freeform 4" id="4"/>
            <p:cNvSpPr/>
            <p:nvPr/>
          </p:nvSpPr>
          <p:spPr>
            <a:xfrm>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39595" r="-39595" t="0" b="0"/>
              </a:stretch>
            </a:blipFill>
          </p:spPr>
        </p:sp>
        <p:sp>
          <p:nvSpPr>
            <p:cNvPr name="Freeform 5" id="5"/>
            <p:cNvSpPr/>
            <p:nvPr/>
          </p:nvSpPr>
          <p:spPr>
            <a:xfrm>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434209" y="7500505"/>
            <a:ext cx="3940583" cy="346443"/>
          </a:xfrm>
          <a:prstGeom prst="rect">
            <a:avLst/>
          </a:prstGeom>
        </p:spPr>
      </p:pic>
      <p:sp>
        <p:nvSpPr>
          <p:cNvPr name="TextBox 7" id="7"/>
          <p:cNvSpPr txBox="true"/>
          <p:nvPr/>
        </p:nvSpPr>
        <p:spPr>
          <a:xfrm rot="0">
            <a:off x="2001481" y="1980573"/>
            <a:ext cx="9918377" cy="1900809"/>
          </a:xfrm>
          <a:prstGeom prst="rect">
            <a:avLst/>
          </a:prstGeom>
        </p:spPr>
        <p:txBody>
          <a:bodyPr anchor="t" rtlCol="false" tIns="0" lIns="0" bIns="0" rIns="0">
            <a:spAutoFit/>
          </a:bodyPr>
          <a:lstStyle/>
          <a:p>
            <a:pPr>
              <a:lnSpc>
                <a:spcPts val="7487"/>
              </a:lnSpc>
            </a:pPr>
            <a:r>
              <a:rPr lang="en-US" sz="6399">
                <a:solidFill>
                  <a:srgbClr val="3DEDE8"/>
                </a:solidFill>
                <a:latin typeface="Roboto Condensed"/>
              </a:rPr>
              <a:t>Como se ejecuta un procedimiento almacenado </a:t>
            </a:r>
          </a:p>
        </p:txBody>
      </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3614769" y="8389485"/>
            <a:ext cx="5520044" cy="3795030"/>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16887969" y="-868815"/>
            <a:ext cx="5520044" cy="3795030"/>
          </a:xfrm>
          <a:prstGeom prst="rect">
            <a:avLst/>
          </a:prstGeom>
        </p:spPr>
      </p:pic>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58541" y="-1897515"/>
            <a:ext cx="5520044" cy="3795030"/>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518563" y="7314112"/>
            <a:ext cx="5520044" cy="3795030"/>
          </a:xfrm>
          <a:prstGeom prst="rect">
            <a:avLst/>
          </a:prstGeom>
        </p:spPr>
      </p:pic>
      <p:sp>
        <p:nvSpPr>
          <p:cNvPr name="TextBox 12" id="12"/>
          <p:cNvSpPr txBox="true"/>
          <p:nvPr/>
        </p:nvSpPr>
        <p:spPr>
          <a:xfrm rot="0">
            <a:off x="2489950" y="4441410"/>
            <a:ext cx="9072982" cy="89725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un procedimiento almacenado se ejecuta con el comando CALL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15846" y="3507257"/>
            <a:ext cx="8551737" cy="5751043"/>
          </a:xfrm>
          <a:prstGeom prst="rect">
            <a:avLst/>
          </a:prstGeom>
        </p:spPr>
      </p:pic>
      <p:grpSp>
        <p:nvGrpSpPr>
          <p:cNvPr name="Group 9" id="9"/>
          <p:cNvGrpSpPr>
            <a:grpSpLocks noChangeAspect="true"/>
          </p:cNvGrpSpPr>
          <p:nvPr/>
        </p:nvGrpSpPr>
        <p:grpSpPr>
          <a:xfrm rot="0">
            <a:off x="717432" y="5102767"/>
            <a:ext cx="5809169" cy="3595951"/>
            <a:chOff x="0" y="0"/>
            <a:chExt cx="6973570" cy="4316730"/>
          </a:xfrm>
        </p:grpSpPr>
        <p:sp>
          <p:nvSpPr>
            <p:cNvPr name="Freeform 10" id="10"/>
            <p:cNvSpPr/>
            <p:nvPr/>
          </p:nvSpPr>
          <p:spPr>
            <a:xfrm>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8"/>
              <a:stretch>
                <a:fillRect l="-4982" r="-4982" t="0" b="0"/>
              </a:stretch>
            </a:blipFill>
          </p:spPr>
        </p:sp>
        <p:sp>
          <p:nvSpPr>
            <p:cNvPr name="Freeform 11" id="11"/>
            <p:cNvSpPr/>
            <p:nvPr/>
          </p:nvSpPr>
          <p:spPr>
            <a:xfrm>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
        <p:nvSpPr>
          <p:cNvPr name="TextBox 12" id="12"/>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TRIGGER</a:t>
            </a:r>
          </a:p>
        </p:txBody>
      </p:sp>
      <p:sp>
        <p:nvSpPr>
          <p:cNvPr name="TextBox 13" id="13"/>
          <p:cNvSpPr txBox="true"/>
          <p:nvPr/>
        </p:nvSpPr>
        <p:spPr>
          <a:xfrm rot="0">
            <a:off x="7636869" y="5093242"/>
            <a:ext cx="10651131" cy="22117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TRIGGER </a:t>
            </a:r>
            <a:r>
              <a:rPr lang="en-US" sz="3000">
                <a:solidFill>
                  <a:srgbClr val="FFFFFF"/>
                </a:solidFill>
                <a:latin typeface="Roboto Condensed"/>
              </a:rPr>
              <a:t>LOS TRIGGER SON PROGRAMAS ALMACENADOS, QUE SE EJECUTAN AUTOMATICAMENTE CUANDO OCURRE UN EVENTO</a:t>
            </a:r>
          </a:p>
          <a:p>
            <a:pPr>
              <a:lnSpc>
                <a:spcPts val="3509"/>
              </a:lnSpc>
            </a:pPr>
            <a:r>
              <a:rPr lang="en-US" sz="3000">
                <a:solidFill>
                  <a:srgbClr val="FFFFFF"/>
                </a:solidFill>
                <a:latin typeface="Roboto Condensed"/>
              </a:rPr>
              <a:t>LOS TRIGGER SE EJECUTAN DE MANERA AUTOMATICA.</a:t>
            </a:r>
          </a:p>
          <a:p>
            <a:pPr marL="647700" indent="-323850" lvl="1">
              <a:lnSpc>
                <a:spcPts val="3509"/>
              </a:lnSpc>
              <a:buFont typeface="Arial"/>
              <a:buChar char="•"/>
            </a:pPr>
            <a:r>
              <a:rPr lang="en-US" sz="3000">
                <a:solidFill>
                  <a:srgbClr val="FFFFFF"/>
                </a:solidFill>
                <a:latin typeface="Roboto Condensed"/>
              </a:rPr>
              <a:t>Inset- Updale - Dalete</a:t>
            </a:r>
          </a:p>
          <a:p>
            <a:pPr>
              <a:lnSpc>
                <a:spcPts val="3509"/>
              </a:lnSpc>
            </a:pPr>
          </a:p>
        </p:txBody>
      </p:sp>
      <p:sp>
        <p:nvSpPr>
          <p:cNvPr name="TextBox 14" id="14"/>
          <p:cNvSpPr txBox="true"/>
          <p:nvPr/>
        </p:nvSpPr>
        <p:spPr>
          <a:xfrm rot="0">
            <a:off x="7499958" y="3507257"/>
            <a:ext cx="9162701" cy="635127"/>
          </a:xfrm>
          <a:prstGeom prst="rect">
            <a:avLst/>
          </a:prstGeom>
        </p:spPr>
        <p:txBody>
          <a:bodyPr anchor="t" rtlCol="false" tIns="0" lIns="0" bIns="0" rIns="0">
            <a:spAutoFit/>
          </a:bodyPr>
          <a:lstStyle/>
          <a:p>
            <a:pPr>
              <a:lnSpc>
                <a:spcPts val="4913"/>
              </a:lnSpc>
            </a:pPr>
            <a:r>
              <a:rPr lang="en-US" sz="4199" spc="209">
                <a:solidFill>
                  <a:srgbClr val="AEFEFF"/>
                </a:solidFill>
                <a:latin typeface="Roboto Condensed"/>
              </a:rPr>
              <a:t>Define qu es un TRIGGER en MySQL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2339060"/>
            <a:ext cx="18476613" cy="73906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086438"/>
            <a:ext cx="5520044" cy="379503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3297375" y="-1086438"/>
            <a:ext cx="5520044" cy="3795030"/>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515846" y="3507257"/>
            <a:ext cx="8551737" cy="5751043"/>
          </a:xfrm>
          <a:prstGeom prst="rect">
            <a:avLst/>
          </a:prstGeom>
        </p:spPr>
      </p:pic>
      <p:grpSp>
        <p:nvGrpSpPr>
          <p:cNvPr name="Group 9" id="9"/>
          <p:cNvGrpSpPr>
            <a:grpSpLocks noChangeAspect="true"/>
          </p:cNvGrpSpPr>
          <p:nvPr/>
        </p:nvGrpSpPr>
        <p:grpSpPr>
          <a:xfrm rot="0">
            <a:off x="717432" y="5102767"/>
            <a:ext cx="5809169" cy="3595951"/>
            <a:chOff x="0" y="0"/>
            <a:chExt cx="6973570" cy="4316730"/>
          </a:xfrm>
        </p:grpSpPr>
        <p:sp>
          <p:nvSpPr>
            <p:cNvPr name="Freeform 10" id="10"/>
            <p:cNvSpPr/>
            <p:nvPr/>
          </p:nvSpPr>
          <p:spPr>
            <a:xfrm>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8"/>
              <a:stretch>
                <a:fillRect l="-5269" r="-5269" t="0" b="0"/>
              </a:stretch>
            </a:blipFill>
          </p:spPr>
        </p:sp>
        <p:sp>
          <p:nvSpPr>
            <p:cNvPr name="Freeform 11" id="11"/>
            <p:cNvSpPr/>
            <p:nvPr/>
          </p:nvSpPr>
          <p:spPr>
            <a:xfrm>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
        <p:nvSpPr>
          <p:cNvPr name="TextBox 12" id="12"/>
          <p:cNvSpPr txBox="true"/>
          <p:nvPr/>
        </p:nvSpPr>
        <p:spPr>
          <a:xfrm rot="0">
            <a:off x="5615772" y="691388"/>
            <a:ext cx="7056457" cy="957834"/>
          </a:xfrm>
          <a:prstGeom prst="rect">
            <a:avLst/>
          </a:prstGeom>
        </p:spPr>
        <p:txBody>
          <a:bodyPr anchor="t" rtlCol="false" tIns="0" lIns="0" bIns="0" rIns="0">
            <a:spAutoFit/>
          </a:bodyPr>
          <a:lstStyle/>
          <a:p>
            <a:pPr algn="ctr">
              <a:lnSpc>
                <a:spcPts val="7487"/>
              </a:lnSpc>
            </a:pPr>
            <a:r>
              <a:rPr lang="en-US" sz="6399">
                <a:solidFill>
                  <a:srgbClr val="FFFFFF"/>
                </a:solidFill>
                <a:latin typeface="Roboto Condensed"/>
              </a:rPr>
              <a:t>TRIGGER</a:t>
            </a:r>
          </a:p>
        </p:txBody>
      </p:sp>
      <p:sp>
        <p:nvSpPr>
          <p:cNvPr name="TextBox 13" id="13"/>
          <p:cNvSpPr txBox="true"/>
          <p:nvPr/>
        </p:nvSpPr>
        <p:spPr>
          <a:xfrm rot="0">
            <a:off x="7636869" y="5102767"/>
            <a:ext cx="10651131" cy="2202180"/>
          </a:xfrm>
          <a:prstGeom prst="rect">
            <a:avLst/>
          </a:prstGeom>
        </p:spPr>
        <p:txBody>
          <a:bodyPr anchor="t" rtlCol="false" tIns="0" lIns="0" bIns="0" rIns="0">
            <a:spAutoFit/>
          </a:bodyPr>
          <a:lstStyle/>
          <a:p>
            <a:pPr>
              <a:lnSpc>
                <a:spcPts val="3509"/>
              </a:lnSpc>
            </a:pPr>
            <a:r>
              <a:rPr lang="en-US" sz="3000">
                <a:solidFill>
                  <a:srgbClr val="FFFFFF"/>
                </a:solidFill>
                <a:latin typeface="Anonymous Pro Bold"/>
              </a:rPr>
              <a:t>TRIGGER </a:t>
            </a:r>
            <a:r>
              <a:rPr lang="en-US" sz="3000">
                <a:solidFill>
                  <a:srgbClr val="FFFFFF"/>
                </a:solidFill>
                <a:latin typeface="Anonymous Pro Bold"/>
              </a:rPr>
              <a:t>LOS TRIGGER SON PROGRAMAS ALMACENADOS, QUE SE EJECUTAN AUTOMATICAMENTE CUANDO OCURRE UN EVENTO</a:t>
            </a:r>
          </a:p>
          <a:p>
            <a:pPr>
              <a:lnSpc>
                <a:spcPts val="3509"/>
              </a:lnSpc>
            </a:pPr>
            <a:r>
              <a:rPr lang="en-US" sz="3000">
                <a:solidFill>
                  <a:srgbClr val="FFFFFF"/>
                </a:solidFill>
                <a:latin typeface="Anonymous Pro Bold"/>
              </a:rPr>
              <a:t>LOS TRIGGER SE EJECUTAN DE MANERA AUTOMATICA.</a:t>
            </a:r>
          </a:p>
          <a:p>
            <a:pPr marL="647700" indent="-323850" lvl="1">
              <a:lnSpc>
                <a:spcPts val="3509"/>
              </a:lnSpc>
              <a:buFont typeface="Arial"/>
              <a:buChar char="•"/>
            </a:pPr>
            <a:r>
              <a:rPr lang="en-US" sz="3000">
                <a:solidFill>
                  <a:srgbClr val="FFFFFF"/>
                </a:solidFill>
                <a:latin typeface="Roboto Condensed"/>
              </a:rPr>
              <a:t>Inset- Updale - Dalete</a:t>
            </a:r>
          </a:p>
          <a:p>
            <a:pPr>
              <a:lnSpc>
                <a:spcPts val="3509"/>
              </a:lnSpc>
            </a:pPr>
          </a:p>
        </p:txBody>
      </p:sp>
      <p:sp>
        <p:nvSpPr>
          <p:cNvPr name="TextBox 14" id="14"/>
          <p:cNvSpPr txBox="true"/>
          <p:nvPr/>
        </p:nvSpPr>
        <p:spPr>
          <a:xfrm rot="0">
            <a:off x="7499958" y="3507257"/>
            <a:ext cx="9162701" cy="635127"/>
          </a:xfrm>
          <a:prstGeom prst="rect">
            <a:avLst/>
          </a:prstGeom>
        </p:spPr>
        <p:txBody>
          <a:bodyPr anchor="t" rtlCol="false" tIns="0" lIns="0" bIns="0" rIns="0">
            <a:spAutoFit/>
          </a:bodyPr>
          <a:lstStyle/>
          <a:p>
            <a:pPr>
              <a:lnSpc>
                <a:spcPts val="4913"/>
              </a:lnSpc>
            </a:pPr>
            <a:r>
              <a:rPr lang="en-US" sz="4199" spc="209">
                <a:solidFill>
                  <a:srgbClr val="AEFEFF"/>
                </a:solidFill>
                <a:latin typeface="Roboto Condensed"/>
              </a:rPr>
              <a:t>Define qu es un TRIGGER en MySQL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DAFTXVEhGhw</dc:identifier>
  <dcterms:modified xsi:type="dcterms:W3CDTF">2011-08-01T06:04:30Z</dcterms:modified>
  <cp:revision>1</cp:revision>
  <dc:title>Funciones vistas y triggers</dc:title>
</cp:coreProperties>
</file>